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259" r:id="rId3"/>
    <p:sldId id="257" r:id="rId4"/>
    <p:sldId id="258" r:id="rId5"/>
    <p:sldId id="261" r:id="rId6"/>
    <p:sldId id="260" r:id="rId7"/>
    <p:sldId id="262" r:id="rId8"/>
    <p:sldId id="269" r:id="rId9"/>
    <p:sldId id="263" r:id="rId10"/>
    <p:sldId id="279" r:id="rId11"/>
    <p:sldId id="264" r:id="rId12"/>
    <p:sldId id="265" r:id="rId13"/>
    <p:sldId id="266" r:id="rId14"/>
    <p:sldId id="267" r:id="rId15"/>
    <p:sldId id="268" r:id="rId16"/>
    <p:sldId id="270" r:id="rId17"/>
    <p:sldId id="271" r:id="rId18"/>
    <p:sldId id="272" r:id="rId19"/>
    <p:sldId id="274" r:id="rId20"/>
    <p:sldId id="273" r:id="rId21"/>
    <p:sldId id="275" r:id="rId22"/>
    <p:sldId id="276" r:id="rId23"/>
    <p:sldId id="277" r:id="rId24"/>
    <p:sldId id="278"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296" r:id="rId39"/>
    <p:sldId id="293" r:id="rId40"/>
    <p:sldId id="294" r:id="rId41"/>
    <p:sldId id="295" r:id="rId42"/>
    <p:sldId id="297" r:id="rId43"/>
    <p:sldId id="299" r:id="rId44"/>
    <p:sldId id="298" r:id="rId45"/>
    <p:sldId id="300" r:id="rId46"/>
    <p:sldId id="301" r:id="rId47"/>
    <p:sldId id="302" r:id="rId48"/>
    <p:sldId id="303" r:id="rId49"/>
    <p:sldId id="305" r:id="rId50"/>
    <p:sldId id="304" r:id="rId51"/>
    <p:sldId id="306" r:id="rId52"/>
    <p:sldId id="307" r:id="rId53"/>
    <p:sldId id="309" r:id="rId54"/>
    <p:sldId id="308" r:id="rId55"/>
    <p:sldId id="310" r:id="rId56"/>
    <p:sldId id="311" r:id="rId57"/>
    <p:sldId id="312" r:id="rId58"/>
    <p:sldId id="313" r:id="rId59"/>
    <p:sldId id="314" r:id="rId60"/>
    <p:sldId id="315" r:id="rId61"/>
    <p:sldId id="316" r:id="rId62"/>
    <p:sldId id="323" r:id="rId63"/>
    <p:sldId id="317" r:id="rId64"/>
    <p:sldId id="318" r:id="rId65"/>
    <p:sldId id="319" r:id="rId66"/>
    <p:sldId id="320" r:id="rId67"/>
    <p:sldId id="321" r:id="rId68"/>
    <p:sldId id="322" r:id="rId69"/>
    <p:sldId id="324" r:id="rId70"/>
    <p:sldId id="325" r:id="rId71"/>
    <p:sldId id="326" r:id="rId72"/>
    <p:sldId id="327" r:id="rId73"/>
    <p:sldId id="328" r:id="rId74"/>
    <p:sldId id="329" r:id="rId75"/>
    <p:sldId id="330" r:id="rId76"/>
    <p:sldId id="331" r:id="rId77"/>
    <p:sldId id="332" r:id="rId78"/>
    <p:sldId id="333" r:id="rId79"/>
    <p:sldId id="334" r:id="rId80"/>
    <p:sldId id="336" r:id="rId81"/>
    <p:sldId id="335" r:id="rId82"/>
    <p:sldId id="337" r:id="rId83"/>
    <p:sldId id="338" r:id="rId84"/>
    <p:sldId id="339" r:id="rId85"/>
    <p:sldId id="340"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68" autoAdjust="0"/>
  </p:normalViewPr>
  <p:slideViewPr>
    <p:cSldViewPr>
      <p:cViewPr varScale="1">
        <p:scale>
          <a:sx n="59" d="100"/>
          <a:sy n="59" d="100"/>
        </p:scale>
        <p:origin x="-16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52C34-D1D4-42BE-9487-8A483174B565}" type="datetimeFigureOut">
              <a:rPr lang="en-US" smtClean="0"/>
              <a:t>4/16/2012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C28BA-4B58-4155-A242-B66C0BA3E4F6}" type="slidenum">
              <a:rPr lang="en-US" smtClean="0"/>
              <a:t>‹#›</a:t>
            </a:fld>
            <a:endParaRPr lang="en-US"/>
          </a:p>
        </p:txBody>
      </p:sp>
    </p:spTree>
    <p:extLst>
      <p:ext uri="{BB962C8B-B14F-4D97-AF65-F5344CB8AC3E}">
        <p14:creationId xmlns:p14="http://schemas.microsoft.com/office/powerpoint/2010/main" val="261645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Rosemary to Laertes:  Remember her?  Remember</a:t>
            </a:r>
            <a:r>
              <a:rPr lang="en-US" baseline="0" dirty="0" smtClean="0"/>
              <a:t> father?  Remember what’s been happening while he’s been away?</a:t>
            </a:r>
          </a:p>
          <a:p>
            <a:r>
              <a:rPr lang="en-US" baseline="0" dirty="0" smtClean="0"/>
              <a:t>Rosemary to Hamlet:  Invisible… intentional?  Wants him to remember their love?</a:t>
            </a:r>
          </a:p>
          <a:p>
            <a:r>
              <a:rPr lang="en-US" baseline="0" dirty="0" smtClean="0"/>
              <a:t>Pansies:  Laertes:  be faithful to family and friends:  remember who you can trust.</a:t>
            </a:r>
          </a:p>
          <a:p>
            <a:r>
              <a:rPr lang="en-US" baseline="0" dirty="0" smtClean="0"/>
              <a:t>Fennel:  Claudius:  suggesting he is evil and needs protection:  suggests the king likes flattery (strength and praiseworthiness).</a:t>
            </a:r>
          </a:p>
          <a:p>
            <a:r>
              <a:rPr lang="en-US" baseline="0" dirty="0" smtClean="0"/>
              <a:t>Columbines: Claudius:  suggests he seduced the queen and he is unfaithful.  Suggests folly?</a:t>
            </a:r>
          </a:p>
          <a:p>
            <a:r>
              <a:rPr lang="en-US" baseline="0" dirty="0" smtClean="0"/>
              <a:t>Rue:  Queen Gertrude:  suggests she will regret her actions, loss of her son, sexually promiscuous and her actions are sinful… abortion?</a:t>
            </a:r>
          </a:p>
          <a:p>
            <a:r>
              <a:rPr lang="en-US" baseline="0" dirty="0" smtClean="0"/>
              <a:t>Rue:  Gives to herself… all the same suggestions…</a:t>
            </a:r>
          </a:p>
          <a:p>
            <a:r>
              <a:rPr lang="en-US" baseline="0" dirty="0" smtClean="0"/>
              <a:t>Daisy:  no one actually gets a daisy… no one is innocent</a:t>
            </a:r>
          </a:p>
          <a:p>
            <a:r>
              <a:rPr lang="en-US" baseline="0" dirty="0" smtClean="0"/>
              <a:t>Violets:  reference back to her dead father… no one is faithful.  </a:t>
            </a:r>
          </a:p>
        </p:txBody>
      </p:sp>
      <p:sp>
        <p:nvSpPr>
          <p:cNvPr id="4" name="Slide Number Placeholder 3"/>
          <p:cNvSpPr>
            <a:spLocks noGrp="1"/>
          </p:cNvSpPr>
          <p:nvPr>
            <p:ph type="sldNum" sz="quarter" idx="10"/>
          </p:nvPr>
        </p:nvSpPr>
        <p:spPr/>
        <p:txBody>
          <a:bodyPr/>
          <a:lstStyle/>
          <a:p>
            <a:fld id="{42FC28BA-4B58-4155-A242-B66C0BA3E4F6}" type="slidenum">
              <a:rPr lang="en-US" smtClean="0"/>
              <a:t>61</a:t>
            </a:fld>
            <a:endParaRPr lang="en-US"/>
          </a:p>
        </p:txBody>
      </p:sp>
    </p:spTree>
    <p:extLst>
      <p:ext uri="{BB962C8B-B14F-4D97-AF65-F5344CB8AC3E}">
        <p14:creationId xmlns:p14="http://schemas.microsoft.com/office/powerpoint/2010/main" val="264230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DA345D-2EAC-48C5-B9A8-1588C71BD2D1}"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2404200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345D-2EAC-48C5-B9A8-1588C71BD2D1}"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378320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345D-2EAC-48C5-B9A8-1588C71BD2D1}"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90490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345D-2EAC-48C5-B9A8-1588C71BD2D1}"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260009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A345D-2EAC-48C5-B9A8-1588C71BD2D1}"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395508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DA345D-2EAC-48C5-B9A8-1588C71BD2D1}"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103170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DA345D-2EAC-48C5-B9A8-1588C71BD2D1}" type="datetimeFigureOut">
              <a:rPr lang="en-US" smtClean="0"/>
              <a:t>4/16/2012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262752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DA345D-2EAC-48C5-B9A8-1588C71BD2D1}" type="datetimeFigureOut">
              <a:rPr lang="en-US" smtClean="0"/>
              <a:t>4/16/2012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123602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345D-2EAC-48C5-B9A8-1588C71BD2D1}" type="datetimeFigureOut">
              <a:rPr lang="en-US" smtClean="0"/>
              <a:t>4/16/2012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122555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A345D-2EAC-48C5-B9A8-1588C71BD2D1}"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250176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A345D-2EAC-48C5-B9A8-1588C71BD2D1}"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D3301-AC23-435E-9B6F-5D288BA94C13}" type="slidenum">
              <a:rPr lang="en-US" smtClean="0"/>
              <a:t>‹#›</a:t>
            </a:fld>
            <a:endParaRPr lang="en-US"/>
          </a:p>
        </p:txBody>
      </p:sp>
    </p:spTree>
    <p:extLst>
      <p:ext uri="{BB962C8B-B14F-4D97-AF65-F5344CB8AC3E}">
        <p14:creationId xmlns:p14="http://schemas.microsoft.com/office/powerpoint/2010/main" val="53442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A345D-2EAC-48C5-B9A8-1588C71BD2D1}" type="datetimeFigureOut">
              <a:rPr lang="en-US" smtClean="0"/>
              <a:t>4/16/2012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D3301-AC23-435E-9B6F-5D288BA94C13}" type="slidenum">
              <a:rPr lang="en-US" smtClean="0"/>
              <a:t>‹#›</a:t>
            </a:fld>
            <a:endParaRPr lang="en-US"/>
          </a:p>
        </p:txBody>
      </p:sp>
    </p:spTree>
    <p:extLst>
      <p:ext uri="{BB962C8B-B14F-4D97-AF65-F5344CB8AC3E}">
        <p14:creationId xmlns:p14="http://schemas.microsoft.com/office/powerpoint/2010/main" val="1200146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Hamlet </a:t>
            </a:r>
            <a:endParaRPr lang="en-US" dirty="0"/>
          </a:p>
        </p:txBody>
      </p:sp>
      <p:sp>
        <p:nvSpPr>
          <p:cNvPr id="3" name="Subtitle 2"/>
          <p:cNvSpPr>
            <a:spLocks noGrp="1"/>
          </p:cNvSpPr>
          <p:nvPr>
            <p:ph type="subTitle" idx="1"/>
          </p:nvPr>
        </p:nvSpPr>
        <p:spPr>
          <a:xfrm>
            <a:off x="1143000" y="3886200"/>
            <a:ext cx="6858000" cy="1752600"/>
          </a:xfrm>
        </p:spPr>
        <p:txBody>
          <a:bodyPr>
            <a:normAutofit fontScale="92500"/>
          </a:bodyPr>
          <a:lstStyle/>
          <a:p>
            <a:r>
              <a:rPr lang="en-US" dirty="0" smtClean="0"/>
              <a:t>Learning Objective:  students will understand the development of the play including plot, development, and themes.</a:t>
            </a:r>
            <a:endParaRPr lang="en-US" dirty="0"/>
          </a:p>
        </p:txBody>
      </p:sp>
    </p:spTree>
    <p:extLst>
      <p:ext uri="{BB962C8B-B14F-4D97-AF65-F5344CB8AC3E}">
        <p14:creationId xmlns:p14="http://schemas.microsoft.com/office/powerpoint/2010/main" val="576743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Autofit/>
          </a:bodyPr>
          <a:lstStyle/>
          <a:p>
            <a:pPr marL="342900" lvl="1" indent="-342900">
              <a:buFont typeface="Arial" pitchFamily="34" charset="0"/>
              <a:buChar char="•"/>
            </a:pPr>
            <a:r>
              <a:rPr lang="en-US" sz="2000" dirty="0" smtClean="0"/>
              <a:t>Male archetypes:  Claudius: </a:t>
            </a:r>
          </a:p>
          <a:p>
            <a:pPr marL="342900" lvl="1" indent="-342900">
              <a:buFont typeface="Arial" pitchFamily="34" charset="0"/>
              <a:buChar char="•"/>
            </a:pPr>
            <a:endParaRPr lang="en-US" sz="2000" dirty="0" smtClean="0"/>
          </a:p>
          <a:p>
            <a:pPr marL="342900" lvl="1" indent="-342900">
              <a:buFont typeface="Arial" pitchFamily="34" charset="0"/>
              <a:buChar char="•"/>
            </a:pPr>
            <a:r>
              <a:rPr lang="en-US" sz="2000" dirty="0" smtClean="0"/>
              <a:t>Traditional manliness:   arrogant, bold, very masculine and aggressive.  </a:t>
            </a:r>
          </a:p>
          <a:p>
            <a:pPr marL="742950" lvl="2" indent="-342900"/>
            <a:r>
              <a:rPr lang="en-US" sz="2000" dirty="0" smtClean="0"/>
              <a:t>Direct contrast to Hamlet.  </a:t>
            </a:r>
          </a:p>
          <a:p>
            <a:pPr marL="742950" lvl="2" indent="-342900"/>
            <a:r>
              <a:rPr lang="en-US" sz="2000" dirty="0" smtClean="0"/>
              <a:t>His opening monologue establishes his authority and his determination to move beyond his brother’s death and deal with </a:t>
            </a:r>
            <a:r>
              <a:rPr lang="en-US" sz="2000" dirty="0" err="1" smtClean="0"/>
              <a:t>Fortinbras</a:t>
            </a:r>
            <a:r>
              <a:rPr lang="en-US" sz="2000" dirty="0" smtClean="0"/>
              <a:t>. </a:t>
            </a:r>
            <a:endParaRPr lang="en-US" sz="2000" dirty="0"/>
          </a:p>
          <a:p>
            <a:pPr marL="742950" lvl="2" indent="-342900"/>
            <a:r>
              <a:rPr lang="en-US" sz="2000" dirty="0" smtClean="0"/>
              <a:t>Comparison to satyr suggests that no one is who they seem to be (appearance v. reality).</a:t>
            </a:r>
          </a:p>
          <a:p>
            <a:pPr marL="742950" lvl="2" indent="-342900"/>
            <a:endParaRPr lang="en-US" sz="2000" dirty="0" smtClean="0"/>
          </a:p>
          <a:p>
            <a:pPr marL="342900" lvl="1" indent="-342900">
              <a:buFont typeface="Arial" pitchFamily="34" charset="0"/>
              <a:buChar char="•"/>
            </a:pPr>
            <a:r>
              <a:rPr lang="en-US" sz="2000" dirty="0" smtClean="0"/>
              <a:t>Father archetype:  Antithesis</a:t>
            </a:r>
          </a:p>
          <a:p>
            <a:pPr marL="742950" lvl="2" indent="-342900"/>
            <a:r>
              <a:rPr lang="en-US" sz="2000" dirty="0" smtClean="0"/>
              <a:t>Not sympathetic or nurturing to Hamlet.  </a:t>
            </a:r>
          </a:p>
          <a:p>
            <a:pPr marL="742950" lvl="2" indent="-342900"/>
            <a:r>
              <a:rPr lang="en-US" sz="2000" dirty="0" smtClean="0"/>
              <a:t>Focuses on state business. </a:t>
            </a:r>
          </a:p>
          <a:p>
            <a:pPr marL="742950" lvl="2" indent="-342900"/>
            <a:r>
              <a:rPr lang="en-US" sz="2000" dirty="0" smtClean="0"/>
              <a:t> Can be compared to King Hamlet (ghost).  </a:t>
            </a:r>
          </a:p>
          <a:p>
            <a:pPr marL="742950" lvl="2" indent="-342900"/>
            <a:r>
              <a:rPr lang="en-US" sz="2000" dirty="0" smtClean="0"/>
              <a:t>Typical Shakespeare father– unreliable, unsympathetic</a:t>
            </a:r>
          </a:p>
          <a:p>
            <a:pPr marL="1200150" lvl="3" indent="-342900"/>
            <a:r>
              <a:rPr lang="en-US" sz="1600" dirty="0" smtClean="0"/>
              <a:t>Shakespeare’s son had recently drowned in real life.</a:t>
            </a:r>
            <a:endParaRPr lang="en-US" sz="1600" dirty="0"/>
          </a:p>
        </p:txBody>
      </p:sp>
    </p:spTree>
    <p:extLst>
      <p:ext uri="{BB962C8B-B14F-4D97-AF65-F5344CB8AC3E}">
        <p14:creationId xmlns:p14="http://schemas.microsoft.com/office/powerpoint/2010/main" val="1395183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Themes established through character development</a:t>
            </a:r>
            <a:endParaRPr lang="en-US" sz="2800" dirty="0"/>
          </a:p>
        </p:txBody>
      </p:sp>
      <p:sp>
        <p:nvSpPr>
          <p:cNvPr id="3" name="Content Placeholder 2"/>
          <p:cNvSpPr>
            <a:spLocks noGrp="1"/>
          </p:cNvSpPr>
          <p:nvPr>
            <p:ph idx="1"/>
          </p:nvPr>
        </p:nvSpPr>
        <p:spPr>
          <a:xfrm>
            <a:off x="381000" y="762000"/>
            <a:ext cx="8229600" cy="5181600"/>
          </a:xfrm>
        </p:spPr>
        <p:txBody>
          <a:bodyPr>
            <a:noAutofit/>
          </a:bodyPr>
          <a:lstStyle/>
          <a:p>
            <a:endParaRPr lang="en-US" sz="800" dirty="0" smtClean="0"/>
          </a:p>
          <a:p>
            <a:r>
              <a:rPr lang="en-US" sz="2000" dirty="0" smtClean="0"/>
              <a:t>Female archetypes:</a:t>
            </a:r>
          </a:p>
          <a:p>
            <a:pPr lvl="1"/>
            <a:r>
              <a:rPr lang="en-US" sz="2000" dirty="0" smtClean="0"/>
              <a:t>Queen Gertrude:  antithesis of a mother archetype, cold in tone, self-serving, and clueless, sexualized and simple.  Happy over her wedding to Claudius and tells her son to get over father’s death.  Establishes a conflict with Hamlet’s overgeneralization of his attitude towards women.</a:t>
            </a:r>
          </a:p>
          <a:p>
            <a:pPr lvl="1"/>
            <a:r>
              <a:rPr lang="en-US" sz="2000" dirty="0" smtClean="0"/>
              <a:t>Mother archetype; Gertrude is not a good mother and is the antithesis of a nurturing mother.  Gertrude is unnatural and expands a tone of unnaturalness to the play.</a:t>
            </a:r>
          </a:p>
          <a:p>
            <a:pPr lvl="1"/>
            <a:r>
              <a:rPr lang="en-US" sz="2000" dirty="0" smtClean="0"/>
              <a:t>Compared to </a:t>
            </a:r>
            <a:r>
              <a:rPr lang="en-US" sz="2000" dirty="0" err="1" smtClean="0"/>
              <a:t>Niobe</a:t>
            </a:r>
            <a:r>
              <a:rPr lang="en-US" sz="2000" dirty="0" smtClean="0"/>
              <a:t> (allusion):  2 levels of analysis</a:t>
            </a:r>
          </a:p>
          <a:p>
            <a:pPr lvl="1"/>
            <a:r>
              <a:rPr lang="en-US" sz="2000" dirty="0" smtClean="0"/>
              <a:t>Foil to Ophelia introduced later.</a:t>
            </a:r>
          </a:p>
          <a:p>
            <a:pPr lvl="1"/>
            <a:r>
              <a:rPr lang="en-US" sz="2000" dirty="0" smtClean="0"/>
              <a:t>Contrast to Queen Elizabeth (Elizabeth is recently dead)?</a:t>
            </a:r>
          </a:p>
          <a:p>
            <a:endParaRPr lang="en-US" sz="2400" dirty="0" smtClean="0"/>
          </a:p>
          <a:p>
            <a:r>
              <a:rPr lang="en-US" sz="2400" dirty="0" smtClean="0"/>
              <a:t>Acceptance of death:  Is Hamlet weak because he loved his father and is mourning him?  Should Hamlet have gotten over it after only a few months?  </a:t>
            </a:r>
            <a:endParaRPr lang="en-US" sz="2400" dirty="0"/>
          </a:p>
        </p:txBody>
      </p:sp>
    </p:spTree>
    <p:extLst>
      <p:ext uri="{BB962C8B-B14F-4D97-AF65-F5344CB8AC3E}">
        <p14:creationId xmlns:p14="http://schemas.microsoft.com/office/powerpoint/2010/main" val="38051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Themes continued:</a:t>
            </a: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r>
              <a:rPr lang="en-US" dirty="0" smtClean="0"/>
              <a:t>Religious conflict and History lesson</a:t>
            </a:r>
          </a:p>
          <a:p>
            <a:endParaRPr lang="en-US" dirty="0" smtClean="0"/>
          </a:p>
          <a:p>
            <a:pPr lvl="1"/>
            <a:r>
              <a:rPr lang="en-US" dirty="0" smtClean="0"/>
              <a:t>Protestant Reformation (</a:t>
            </a:r>
            <a:r>
              <a:rPr lang="en-US" dirty="0" err="1" smtClean="0"/>
              <a:t>Wittenburg</a:t>
            </a:r>
            <a:r>
              <a:rPr lang="en-US" dirty="0" smtClean="0"/>
              <a:t>, Germany– Same place as Hamlet’s school):  Martin Luther hammered the </a:t>
            </a:r>
            <a:r>
              <a:rPr lang="en-US" i="1" dirty="0" smtClean="0"/>
              <a:t>95 Theses</a:t>
            </a:r>
            <a:r>
              <a:rPr lang="en-US" dirty="0" smtClean="0"/>
              <a:t> to the door of the Catholic Church demanding changes and an elimination of corruption.  1</a:t>
            </a:r>
            <a:r>
              <a:rPr lang="en-US" baseline="30000" dirty="0" smtClean="0"/>
              <a:t>st</a:t>
            </a:r>
            <a:r>
              <a:rPr lang="en-US" dirty="0" smtClean="0"/>
              <a:t> challenge to the authority of the Catholic Church, establishment of Protestant faith.  Rejected ideas of purgatory as superstitious; minimized authority of the church in daily life.</a:t>
            </a:r>
          </a:p>
          <a:p>
            <a:pPr lvl="1"/>
            <a:endParaRPr lang="en-US" dirty="0" smtClean="0"/>
          </a:p>
          <a:p>
            <a:pPr lvl="1"/>
            <a:r>
              <a:rPr lang="en-US" dirty="0" smtClean="0"/>
              <a:t>King Henry VIII, wants to divorce his wife.  Catholic Church denies the divorce; King breaks away from Church and establishes the Church of England under the Protestant banner and himself as head of the Church.  Throws country into religious civil war.</a:t>
            </a:r>
          </a:p>
          <a:p>
            <a:pPr lvl="1"/>
            <a:endParaRPr lang="en-US" dirty="0" smtClean="0"/>
          </a:p>
          <a:p>
            <a:pPr lvl="1"/>
            <a:r>
              <a:rPr lang="en-US" dirty="0" smtClean="0"/>
              <a:t>2 issues:  Purgatory and ghosts, Levirate v. Incest which will be addressed again in 1.5</a:t>
            </a:r>
          </a:p>
        </p:txBody>
      </p:sp>
    </p:spTree>
    <p:extLst>
      <p:ext uri="{BB962C8B-B14F-4D97-AF65-F5344CB8AC3E}">
        <p14:creationId xmlns:p14="http://schemas.microsoft.com/office/powerpoint/2010/main" val="143932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Act 1, Scene 3:  Brief Summary</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We are introduced to Ophelia (sister of Laertes, daughter of Polonius, girlfriend to Hamlet).</a:t>
            </a:r>
          </a:p>
          <a:p>
            <a:r>
              <a:rPr lang="en-US" dirty="0" smtClean="0"/>
              <a:t>Laertes is saying goodbye to his sister as he gets ready for school.  He tells his sister that Hamlet will never marry her and only wants to have sex with her.  He cautions Ophelia to protect her virtue because it defines her value.  </a:t>
            </a:r>
          </a:p>
          <a:p>
            <a:r>
              <a:rPr lang="en-US" dirty="0" smtClean="0"/>
              <a:t>Polonius shows up and dispenses with advice to his son as he begins his journey; then he questions his daughter about her relationship with Hamlet and reinforces her need to protect her virtue.</a:t>
            </a:r>
            <a:endParaRPr lang="en-US" dirty="0"/>
          </a:p>
        </p:txBody>
      </p:sp>
    </p:spTree>
    <p:extLst>
      <p:ext uri="{BB962C8B-B14F-4D97-AF65-F5344CB8AC3E}">
        <p14:creationId xmlns:p14="http://schemas.microsoft.com/office/powerpoint/2010/main" val="644624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1"/>
            <a:ext cx="8229600" cy="715962"/>
          </a:xfrm>
        </p:spPr>
        <p:txBody>
          <a:bodyPr>
            <a:normAutofit/>
          </a:bodyPr>
          <a:lstStyle/>
          <a:p>
            <a:r>
              <a:rPr lang="en-US" sz="2800" dirty="0" smtClean="0"/>
              <a:t>Ophelia:  Character Development</a:t>
            </a:r>
            <a:endParaRPr lang="en-US" sz="2800" dirty="0"/>
          </a:p>
        </p:txBody>
      </p:sp>
      <p:sp>
        <p:nvSpPr>
          <p:cNvPr id="3" name="Content Placeholder 2"/>
          <p:cNvSpPr>
            <a:spLocks noGrp="1"/>
          </p:cNvSpPr>
          <p:nvPr>
            <p:ph idx="1"/>
          </p:nvPr>
        </p:nvSpPr>
        <p:spPr>
          <a:xfrm>
            <a:off x="457200" y="685800"/>
            <a:ext cx="8229600" cy="5791200"/>
          </a:xfrm>
        </p:spPr>
        <p:txBody>
          <a:bodyPr>
            <a:noAutofit/>
          </a:bodyPr>
          <a:lstStyle/>
          <a:p>
            <a:r>
              <a:rPr lang="en-US" sz="2000" dirty="0" smtClean="0"/>
              <a:t>Ophelia is important because she is a foil to Queen Gertrude</a:t>
            </a:r>
          </a:p>
          <a:p>
            <a:pPr lvl="1"/>
            <a:r>
              <a:rPr lang="en-US" sz="2000" dirty="0" smtClean="0"/>
              <a:t> </a:t>
            </a:r>
            <a:r>
              <a:rPr lang="en-US" sz="1800" dirty="0" smtClean="0"/>
              <a:t>will be used to illuminate gender biases and Hamlet’s unnatural relationship with his mother.</a:t>
            </a:r>
          </a:p>
          <a:p>
            <a:pPr lvl="1"/>
            <a:r>
              <a:rPr lang="en-US" sz="1800" dirty="0" smtClean="0"/>
              <a:t>Ophelia is warned to guard her virtue and not engage in sexual acts or her value will diminish.  This is a direct contrast to the sexuality of the Queen who is overtly sexualized throughout the play suggesting we should question the queen’s morality and value.</a:t>
            </a:r>
          </a:p>
          <a:p>
            <a:r>
              <a:rPr lang="en-US" sz="2000" dirty="0" smtClean="0"/>
              <a:t>Ophelia shows sassiness in her conversation with her brother because she declares he is a hypocrite engages in premarital sex with girls whose virtues should be protected. </a:t>
            </a:r>
            <a:r>
              <a:rPr lang="en-US" sz="2400" dirty="0" smtClean="0"/>
              <a:t> </a:t>
            </a:r>
          </a:p>
          <a:p>
            <a:pPr lvl="1"/>
            <a:r>
              <a:rPr lang="en-US" sz="2000" dirty="0" smtClean="0"/>
              <a:t>This highlights the role of women in Shakespearean society:</a:t>
            </a:r>
          </a:p>
          <a:p>
            <a:pPr lvl="2"/>
            <a:r>
              <a:rPr lang="en-US" sz="1800" dirty="0" smtClean="0"/>
              <a:t>Women have no social rights; property of men</a:t>
            </a:r>
          </a:p>
          <a:p>
            <a:pPr lvl="2"/>
            <a:r>
              <a:rPr lang="en-US" sz="1800" dirty="0" smtClean="0"/>
              <a:t>Value is measured by virtue and dowry; what can they bring to an arranged marriage</a:t>
            </a:r>
          </a:p>
          <a:p>
            <a:pPr lvl="2"/>
            <a:r>
              <a:rPr lang="en-US" sz="1800" dirty="0" smtClean="0"/>
              <a:t>Love is irrelevant and a “female” emotion</a:t>
            </a:r>
          </a:p>
          <a:p>
            <a:pPr lvl="2"/>
            <a:r>
              <a:rPr lang="en-US" sz="1800" dirty="0" smtClean="0"/>
              <a:t>This forces us to consider sexuality, morality, innocence, family rights, etc.  </a:t>
            </a:r>
          </a:p>
          <a:p>
            <a:pPr lvl="2"/>
            <a:r>
              <a:rPr lang="en-US" sz="1800" dirty="0" smtClean="0"/>
              <a:t>Ophelia will be manipulated and used to manipulate Hamlet, suggesting that she has no rights or will of her own within society (especially when her dad tells her to break up with Hamlet and then uses her to spy.)</a:t>
            </a:r>
          </a:p>
        </p:txBody>
      </p:sp>
    </p:spTree>
    <p:extLst>
      <p:ext uri="{BB962C8B-B14F-4D97-AF65-F5344CB8AC3E}">
        <p14:creationId xmlns:p14="http://schemas.microsoft.com/office/powerpoint/2010/main" val="3603556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Polonius:  parallel to Claudius--</a:t>
            </a:r>
            <a:endParaRPr lang="en-US" sz="2800" dirty="0"/>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r>
              <a:rPr lang="en-US" sz="2400" dirty="0" smtClean="0"/>
              <a:t>Polonius offers his son advice “This above all, to </a:t>
            </a:r>
            <a:r>
              <a:rPr lang="en-US" sz="2400" dirty="0" err="1" smtClean="0"/>
              <a:t>thine</a:t>
            </a:r>
            <a:r>
              <a:rPr lang="en-US" sz="2400" dirty="0" smtClean="0"/>
              <a:t> own self be true; and it must follow, as the night the day, thou canst not then be false to any man.” (Act 1, Scene 3)</a:t>
            </a:r>
          </a:p>
          <a:p>
            <a:pPr lvl="1"/>
            <a:r>
              <a:rPr lang="en-US" sz="2400" dirty="0" smtClean="0"/>
              <a:t>Suggests Polonius believes in truth and honor: behavior is contradictory and hypocritical (continues this theme introduced by children).</a:t>
            </a:r>
          </a:p>
          <a:p>
            <a:pPr lvl="1"/>
            <a:r>
              <a:rPr lang="en-US" sz="2400" dirty="0" smtClean="0"/>
              <a:t>Reveals he was spying on his children because he knew about the conversation about Hamlet.</a:t>
            </a:r>
          </a:p>
          <a:p>
            <a:pPr lvl="1"/>
            <a:r>
              <a:rPr lang="en-US" sz="2400" dirty="0" smtClean="0"/>
              <a:t>Will later send spies to watch his son.</a:t>
            </a:r>
          </a:p>
          <a:p>
            <a:pPr lvl="1"/>
            <a:r>
              <a:rPr lang="en-US" sz="2400" dirty="0" smtClean="0"/>
              <a:t>Tone is different than his conversation with Ophelia; gender roles.</a:t>
            </a:r>
          </a:p>
          <a:p>
            <a:pPr lvl="1"/>
            <a:endParaRPr lang="en-US" sz="2600" dirty="0"/>
          </a:p>
          <a:p>
            <a:pPr marL="57150" indent="0">
              <a:buNone/>
            </a:pPr>
            <a:r>
              <a:rPr lang="en-US" sz="2600" dirty="0" smtClean="0"/>
              <a:t>This introduces the themes:</a:t>
            </a:r>
          </a:p>
          <a:p>
            <a:pPr marL="339725" indent="-282575"/>
            <a:r>
              <a:rPr lang="en-US" sz="2600" u="sng" dirty="0" smtClean="0"/>
              <a:t>Privacy vs. spying</a:t>
            </a:r>
            <a:r>
              <a:rPr lang="en-US" sz="2600" dirty="0" smtClean="0"/>
              <a:t> which is pervasive throughout the entire play.  Everyone is spying and watching everyone else (including us as the audience watching the play; so everyone is playing a role assuming they are being watched; therefore what is real?</a:t>
            </a:r>
          </a:p>
          <a:p>
            <a:pPr marL="339725" indent="-282575"/>
            <a:r>
              <a:rPr lang="en-US" sz="2600" dirty="0" smtClean="0"/>
              <a:t>What information can be trusted? Can we trust what people are telling us as the audience?  (Hint:  if Horatio is there, it is reliable… otherwise, you decide).</a:t>
            </a:r>
          </a:p>
          <a:p>
            <a:pPr marL="339725" indent="-282575"/>
            <a:r>
              <a:rPr lang="en-US" sz="2600" dirty="0" smtClean="0"/>
              <a:t>This pushes (plot development) Hamlet throughout the play as he is manipulated, watched, and “handled” and he is forced to question who he can trust (tremendous pressure).</a:t>
            </a:r>
          </a:p>
        </p:txBody>
      </p:sp>
    </p:spTree>
    <p:extLst>
      <p:ext uri="{BB962C8B-B14F-4D97-AF65-F5344CB8AC3E}">
        <p14:creationId xmlns:p14="http://schemas.microsoft.com/office/powerpoint/2010/main" val="2335928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1, Scenes 4 and 5:  brief summary</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Hamlet confronts his father’s ghost at midnight.</a:t>
            </a:r>
          </a:p>
          <a:p>
            <a:r>
              <a:rPr lang="en-US" dirty="0" smtClean="0"/>
              <a:t>He goes with the ghost even though his friends beg him not to go.</a:t>
            </a:r>
          </a:p>
          <a:p>
            <a:r>
              <a:rPr lang="en-US" dirty="0" smtClean="0"/>
              <a:t>Meanwhile, Claudius is inside having a party.</a:t>
            </a:r>
          </a:p>
          <a:p>
            <a:r>
              <a:rPr lang="en-US" dirty="0" smtClean="0"/>
              <a:t>The ghost reveals that Claudius poisoned him and demands that Hamlet seek revenge for his death.</a:t>
            </a:r>
          </a:p>
          <a:p>
            <a:r>
              <a:rPr lang="en-US" dirty="0" smtClean="0"/>
              <a:t>Ghost reveals that he believes the affair between Claudius and Gertrude started before his death.</a:t>
            </a:r>
          </a:p>
          <a:p>
            <a:r>
              <a:rPr lang="en-US" dirty="0" smtClean="0"/>
              <a:t>Hamlet swears he will avenge his father.</a:t>
            </a:r>
          </a:p>
          <a:p>
            <a:r>
              <a:rPr lang="en-US" dirty="0" smtClean="0"/>
              <a:t>Hamlet forces his friends to swear to secrecy and sets his plan in motion by telling his friends he may act strange in the near future.</a:t>
            </a:r>
          </a:p>
        </p:txBody>
      </p:sp>
    </p:spTree>
    <p:extLst>
      <p:ext uri="{BB962C8B-B14F-4D97-AF65-F5344CB8AC3E}">
        <p14:creationId xmlns:p14="http://schemas.microsoft.com/office/powerpoint/2010/main" val="3184257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dirty="0" smtClean="0"/>
              <a:t>Scene 4:  Questions, questions:  </a:t>
            </a:r>
            <a:br>
              <a:rPr lang="en-US" sz="3200" dirty="0" smtClean="0"/>
            </a:br>
            <a:r>
              <a:rPr lang="en-US" sz="3200" dirty="0" smtClean="0"/>
              <a:t>Technique of questioning</a:t>
            </a:r>
            <a:endParaRPr lang="en-US" sz="3200"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r>
              <a:rPr lang="en-US" dirty="0" smtClean="0"/>
              <a:t>Just like the opening scene (and any scene with the ghost), this scene begins with questions (what time is it? And more).  </a:t>
            </a:r>
          </a:p>
          <a:p>
            <a:r>
              <a:rPr lang="en-US" dirty="0" smtClean="0"/>
              <a:t>These questions establish a tone of uncertainty and hesitation (lack of clarity) that is very important.  </a:t>
            </a:r>
            <a:endParaRPr lang="en-US" dirty="0"/>
          </a:p>
          <a:p>
            <a:r>
              <a:rPr lang="en-US" dirty="0" smtClean="0"/>
              <a:t>We are dealing with the Gothic, supernatural ideas of the witching hour (similar to Hawthorne).  Anything can happen, but what is real and what is imagination (remember the witch on my porch).</a:t>
            </a:r>
          </a:p>
          <a:p>
            <a:r>
              <a:rPr lang="en-US" dirty="0" smtClean="0"/>
              <a:t>Expansion of religious discussion from earlier scene.  </a:t>
            </a:r>
          </a:p>
          <a:p>
            <a:r>
              <a:rPr lang="en-US" dirty="0" smtClean="0"/>
              <a:t>Despite being Protestant, Hamlet accepts the presence of the ghost (and it appears others can see it too).  </a:t>
            </a:r>
          </a:p>
          <a:p>
            <a:pPr lvl="1"/>
            <a:r>
              <a:rPr lang="en-US" dirty="0" smtClean="0"/>
              <a:t>Is this acceptance of the ghost Hamlet’s acceptance of his father’s death, but lack of closure over death?</a:t>
            </a:r>
          </a:p>
          <a:p>
            <a:pPr lvl="1"/>
            <a:r>
              <a:rPr lang="en-US" dirty="0" smtClean="0"/>
              <a:t>Does this scene actually reflect Hamlet’s fears of life after death?  What happens after we die?  Do we go to heaven?  Do we go to purgatory?  Do we just disappear?  Hamlet wants to know why we are afraid of death?  Does he go with the ghost to seek answers to these questions or does he genuinely believe it is his father?</a:t>
            </a:r>
            <a:endParaRPr lang="en-US" dirty="0"/>
          </a:p>
        </p:txBody>
      </p:sp>
    </p:spTree>
    <p:extLst>
      <p:ext uri="{BB962C8B-B14F-4D97-AF65-F5344CB8AC3E}">
        <p14:creationId xmlns:p14="http://schemas.microsoft.com/office/powerpoint/2010/main" val="2274998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Don’t go:  other characters:</a:t>
            </a:r>
            <a:endParaRPr lang="en-US" sz="3600" dirty="0"/>
          </a:p>
        </p:txBody>
      </p:sp>
      <p:sp>
        <p:nvSpPr>
          <p:cNvPr id="3" name="Content Placeholder 2"/>
          <p:cNvSpPr>
            <a:spLocks noGrp="1"/>
          </p:cNvSpPr>
          <p:nvPr>
            <p:ph idx="1"/>
          </p:nvPr>
        </p:nvSpPr>
        <p:spPr>
          <a:xfrm>
            <a:off x="457200" y="1066800"/>
            <a:ext cx="8229600" cy="5486400"/>
          </a:xfrm>
        </p:spPr>
        <p:txBody>
          <a:bodyPr>
            <a:normAutofit/>
          </a:bodyPr>
          <a:lstStyle/>
          <a:p>
            <a:r>
              <a:rPr lang="en-US" sz="2800" dirty="0" smtClean="0"/>
              <a:t>Horatio (as the voice of reason) questions Hamlet’s decision to go with the ghost and suggests he is afraid the ghost will possess him and make Hamlet insane and establishes uncertainty for the audience.</a:t>
            </a:r>
          </a:p>
          <a:p>
            <a:pPr marL="0" indent="0">
              <a:buNone/>
            </a:pPr>
            <a:endParaRPr lang="en-US" sz="2800" dirty="0" smtClean="0"/>
          </a:p>
          <a:p>
            <a:r>
              <a:rPr lang="en-US" sz="2800" dirty="0" smtClean="0"/>
              <a:t>This introduces the theme of madness more prominently and plays out during the conversation between Hamlet and the ghost:</a:t>
            </a:r>
          </a:p>
          <a:p>
            <a:pPr lvl="1"/>
            <a:r>
              <a:rPr lang="en-US" dirty="0" smtClean="0"/>
              <a:t>Is Hamlet already insane which is why he will accept the ghost?</a:t>
            </a:r>
          </a:p>
        </p:txBody>
      </p:sp>
    </p:spTree>
    <p:extLst>
      <p:ext uri="{BB962C8B-B14F-4D97-AF65-F5344CB8AC3E}">
        <p14:creationId xmlns:p14="http://schemas.microsoft.com/office/powerpoint/2010/main" val="539510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t>Meanwhile, Claudius is throwing a party; Hamlet is disgusted with the excess.</a:t>
            </a:r>
            <a:endParaRPr lang="en-US" sz="2800" dirty="0"/>
          </a:p>
        </p:txBody>
      </p:sp>
      <p:sp>
        <p:nvSpPr>
          <p:cNvPr id="3" name="Content Placeholder 2"/>
          <p:cNvSpPr>
            <a:spLocks noGrp="1"/>
          </p:cNvSpPr>
          <p:nvPr>
            <p:ph idx="1"/>
          </p:nvPr>
        </p:nvSpPr>
        <p:spPr>
          <a:xfrm>
            <a:off x="304800" y="1295400"/>
            <a:ext cx="8458200" cy="5029200"/>
          </a:xfrm>
        </p:spPr>
        <p:txBody>
          <a:bodyPr>
            <a:noAutofit/>
          </a:bodyPr>
          <a:lstStyle/>
          <a:p>
            <a:r>
              <a:rPr lang="en-US" sz="2000" dirty="0" smtClean="0"/>
              <a:t>When Hamlet criticizes Claudius, this illuminates the conflict between the two characters and further shows us that Hamlet does not trust or value Claudius as a king or as a father.</a:t>
            </a:r>
          </a:p>
          <a:p>
            <a:pPr lvl="1"/>
            <a:r>
              <a:rPr lang="en-US" sz="2000" dirty="0" smtClean="0"/>
              <a:t>Contrast between values of characters.  Is Claudius excessive?  Is Hamlet too pious?  How does this conflict with the previous scene and the accusations of Polonius and Laertes on Hamlet’s character?</a:t>
            </a:r>
          </a:p>
          <a:p>
            <a:r>
              <a:rPr lang="en-US" sz="2000" dirty="0" smtClean="0"/>
              <a:t>Historically, this criticism of the royal excess is a reflection of the criticism towards the English crown for generations.  </a:t>
            </a:r>
          </a:p>
          <a:p>
            <a:pPr lvl="1"/>
            <a:r>
              <a:rPr lang="en-US" sz="2000" dirty="0" smtClean="0"/>
              <a:t>Henry was criticized for his excess and abuse of power.</a:t>
            </a:r>
          </a:p>
          <a:p>
            <a:pPr lvl="1"/>
            <a:r>
              <a:rPr lang="en-US" sz="2000" dirty="0" smtClean="0"/>
              <a:t>Elizabeth was criticized for her excess and controversial reign.</a:t>
            </a:r>
          </a:p>
          <a:p>
            <a:pPr lvl="1"/>
            <a:r>
              <a:rPr lang="en-US" sz="2000" dirty="0" smtClean="0"/>
              <a:t>James I was criticized for his excess and patronage of the arts and writing (specifically the theater).</a:t>
            </a:r>
          </a:p>
          <a:p>
            <a:pPr lvl="1"/>
            <a:r>
              <a:rPr lang="en-US" sz="2000" dirty="0" smtClean="0"/>
              <a:t>All three of these rulers are Protestant.  Is Shakespeare suggesting something here?  What do you think is his purpose for this commentary?  Religious, political, other?  Or is it just a moment where a young man is being critical of someone he is angry at?</a:t>
            </a:r>
            <a:endParaRPr lang="en-US" sz="2000" dirty="0"/>
          </a:p>
        </p:txBody>
      </p:sp>
    </p:spTree>
    <p:extLst>
      <p:ext uri="{BB962C8B-B14F-4D97-AF65-F5344CB8AC3E}">
        <p14:creationId xmlns:p14="http://schemas.microsoft.com/office/powerpoint/2010/main" val="2152884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1:  Brief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the changing of the guard in the middle of the night; the soldiers are discussing the appearance of a ghost that looks like the dead King Hamlet dressed in battle gear. </a:t>
            </a:r>
          </a:p>
          <a:p>
            <a:r>
              <a:rPr lang="en-US" dirty="0" smtClean="0"/>
              <a:t>The ghost appears but does not speak to the characters present.  The characters speculate about what the ghost wants and what they should do.  </a:t>
            </a:r>
          </a:p>
          <a:p>
            <a:r>
              <a:rPr lang="en-US" dirty="0" smtClean="0"/>
              <a:t>They decide to tell Prince Hamlet that his father’s ghost has returned.</a:t>
            </a:r>
            <a:endParaRPr lang="en-US" dirty="0"/>
          </a:p>
        </p:txBody>
      </p:sp>
    </p:spTree>
    <p:extLst>
      <p:ext uri="{BB962C8B-B14F-4D97-AF65-F5344CB8AC3E}">
        <p14:creationId xmlns:p14="http://schemas.microsoft.com/office/powerpoint/2010/main" val="1636956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“Something is rotten in the State of Denmark”  Marcellus, Act 1, Scene 4</a:t>
            </a:r>
            <a:endParaRPr lang="en-US" sz="3200"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sz="2600" dirty="0" smtClean="0"/>
              <a:t>The diction of this quote is significant:</a:t>
            </a:r>
          </a:p>
          <a:p>
            <a:pPr lvl="1"/>
            <a:r>
              <a:rPr lang="en-US" sz="2400" dirty="0" smtClean="0"/>
              <a:t>Something= ambiguous referring to more than the ghost which forces us as the audience to question everything.</a:t>
            </a:r>
          </a:p>
          <a:p>
            <a:pPr lvl="1"/>
            <a:r>
              <a:rPr lang="en-US" sz="2400" dirty="0" smtClean="0"/>
              <a:t>Rotten= not just “bad” or “wrong” but decaying.  Living, organic.  Continuation of earlier statement from Hamlet about </a:t>
            </a:r>
            <a:r>
              <a:rPr lang="en-US" sz="2400" dirty="0" err="1" smtClean="0"/>
              <a:t>unweeded</a:t>
            </a:r>
            <a:r>
              <a:rPr lang="en-US" sz="2400" dirty="0" smtClean="0"/>
              <a:t> garden.  </a:t>
            </a:r>
          </a:p>
          <a:p>
            <a:pPr lvl="1"/>
            <a:r>
              <a:rPr lang="en-US" sz="2400" dirty="0" smtClean="0"/>
              <a:t>State of Denmark= more than location, referring to State (</a:t>
            </a:r>
            <a:r>
              <a:rPr lang="en-US" sz="2400" dirty="0" err="1" smtClean="0"/>
              <a:t>govt</a:t>
            </a:r>
            <a:r>
              <a:rPr lang="en-US" sz="2400" dirty="0" smtClean="0"/>
              <a:t>) of Denmark which is the King Claudius, King Hamlet, Prince Hamlet, Queen Gertrude,  Counselors, etc.</a:t>
            </a:r>
          </a:p>
          <a:p>
            <a:pPr lvl="2"/>
            <a:r>
              <a:rPr lang="en-US" dirty="0" smtClean="0"/>
              <a:t>Foreshadow of Claudius as the murderer and the deceptions that will drive the plot of the play</a:t>
            </a:r>
          </a:p>
          <a:p>
            <a:pPr lvl="2"/>
            <a:r>
              <a:rPr lang="en-US" dirty="0" smtClean="0"/>
              <a:t>Nothing is what it seems and we must be careful to identify what is real and what is a deception.</a:t>
            </a:r>
            <a:endParaRPr lang="en-US" dirty="0"/>
          </a:p>
        </p:txBody>
      </p:sp>
    </p:spTree>
    <p:extLst>
      <p:ext uri="{BB962C8B-B14F-4D97-AF65-F5344CB8AC3E}">
        <p14:creationId xmlns:p14="http://schemas.microsoft.com/office/powerpoint/2010/main" val="1757877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t>Scene 5; the talk and learning from the ghost</a:t>
            </a:r>
            <a:endParaRPr lang="en-US" sz="3600" dirty="0"/>
          </a:p>
        </p:txBody>
      </p:sp>
      <p:sp>
        <p:nvSpPr>
          <p:cNvPr id="3" name="Content Placeholder 2"/>
          <p:cNvSpPr>
            <a:spLocks noGrp="1"/>
          </p:cNvSpPr>
          <p:nvPr>
            <p:ph idx="1"/>
          </p:nvPr>
        </p:nvSpPr>
        <p:spPr>
          <a:xfrm>
            <a:off x="457200" y="990600"/>
            <a:ext cx="8229600" cy="5715000"/>
          </a:xfrm>
        </p:spPr>
        <p:txBody>
          <a:bodyPr>
            <a:normAutofit fontScale="55000" lnSpcReduction="20000"/>
          </a:bodyPr>
          <a:lstStyle/>
          <a:p>
            <a:r>
              <a:rPr lang="en-US" sz="3600" dirty="0" smtClean="0"/>
              <a:t>Is the ghost real?  Is the ghost really Hamlet’s father?  Is the ghost a manifestation of Hamlet’s thoughts and fears?</a:t>
            </a:r>
          </a:p>
          <a:p>
            <a:pPr lvl="2"/>
            <a:r>
              <a:rPr lang="en-US" sz="3600" dirty="0" smtClean="0"/>
              <a:t>The ghost reveals all thoughts Hamlet already feared and revealed during the soliloquy (argument ghost is not real).</a:t>
            </a:r>
          </a:p>
          <a:p>
            <a:pPr lvl="2"/>
            <a:r>
              <a:rPr lang="en-US" sz="3600" dirty="0" smtClean="0"/>
              <a:t>If the ghost was really Hamlet’s father, why is he willing to sacrifice his son’s Christian soul by asking him to avenge him by committing murder?</a:t>
            </a:r>
          </a:p>
          <a:p>
            <a:pPr lvl="2"/>
            <a:r>
              <a:rPr lang="en-US" sz="3600" dirty="0" smtClean="0"/>
              <a:t>Murder will not release a ghost from purgatory (religious theme)  Is this misrepresentation intentional?  Religious commentary again?  Or just good plot development?</a:t>
            </a:r>
          </a:p>
          <a:p>
            <a:pPr lvl="2"/>
            <a:r>
              <a:rPr lang="en-US" sz="3600" dirty="0" smtClean="0"/>
              <a:t>If the ghost is in purgatory, does that mean it is a Catholic ghost?  If so, can it be Hamlet’s father who would be a Protestant King?  </a:t>
            </a:r>
          </a:p>
          <a:p>
            <a:pPr lvl="2"/>
            <a:endParaRPr lang="en-US" sz="3300" dirty="0" smtClean="0"/>
          </a:p>
          <a:p>
            <a:pPr lvl="1"/>
            <a:r>
              <a:rPr lang="en-US" sz="3600" dirty="0" smtClean="0"/>
              <a:t>What does this suggest about the certainty of religion and faith?</a:t>
            </a:r>
          </a:p>
          <a:p>
            <a:pPr lvl="1"/>
            <a:r>
              <a:rPr lang="en-US" sz="3600" dirty="0" smtClean="0"/>
              <a:t>Hamlet is aware of this uncertainty and this is one suggestion to explain why he hesitates in his quest for vengeance (delay).</a:t>
            </a:r>
          </a:p>
          <a:p>
            <a:pPr lvl="1"/>
            <a:endParaRPr lang="en-US" sz="3600" dirty="0"/>
          </a:p>
          <a:p>
            <a:pPr lvl="1"/>
            <a:r>
              <a:rPr lang="en-US" sz="3600" dirty="0" smtClean="0"/>
              <a:t>Note:  other characters can see the ghost, but never talk to the ghost and are not able to overhear the conversation between Hamlet and the ghost.  This will be relevant later.</a:t>
            </a:r>
          </a:p>
          <a:p>
            <a:endParaRPr lang="en-US" dirty="0"/>
          </a:p>
        </p:txBody>
      </p:sp>
    </p:spTree>
    <p:extLst>
      <p:ext uri="{BB962C8B-B14F-4D97-AF65-F5344CB8AC3E}">
        <p14:creationId xmlns:p14="http://schemas.microsoft.com/office/powerpoint/2010/main" val="1359852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t>More Religious allusions:</a:t>
            </a:r>
            <a:endParaRPr lang="en-US" sz="2800" dirty="0"/>
          </a:p>
        </p:txBody>
      </p:sp>
      <p:sp>
        <p:nvSpPr>
          <p:cNvPr id="3" name="Content Placeholder 2"/>
          <p:cNvSpPr>
            <a:spLocks noGrp="1"/>
          </p:cNvSpPr>
          <p:nvPr>
            <p:ph idx="1"/>
          </p:nvPr>
        </p:nvSpPr>
        <p:spPr>
          <a:xfrm>
            <a:off x="457200" y="533400"/>
            <a:ext cx="8229600" cy="5486400"/>
          </a:xfrm>
        </p:spPr>
        <p:txBody>
          <a:bodyPr>
            <a:noAutofit/>
          </a:bodyPr>
          <a:lstStyle/>
          <a:p>
            <a:r>
              <a:rPr lang="en-US" sz="2000" dirty="0" smtClean="0"/>
              <a:t>The ghost tells Hamlet that Claudius killed King Hamlet while the king was napping in the garden.  He says that Claudius poured poison in his ear.  The king refers to Claudius as a serpent.</a:t>
            </a:r>
          </a:p>
          <a:p>
            <a:r>
              <a:rPr lang="en-US" sz="2000" dirty="0" smtClean="0"/>
              <a:t>Shakespeare makes common allusions to:  </a:t>
            </a:r>
          </a:p>
          <a:p>
            <a:r>
              <a:rPr lang="en-US" sz="2000" dirty="0" smtClean="0"/>
              <a:t>The Garden of Eden.</a:t>
            </a:r>
          </a:p>
          <a:p>
            <a:pPr lvl="1"/>
            <a:r>
              <a:rPr lang="en-US" sz="2000" dirty="0" smtClean="0"/>
              <a:t>The serpent tempts Eve to break God’s law and commit the first sin which gets them thrown out of Paradise and makes them mortal. </a:t>
            </a:r>
          </a:p>
          <a:p>
            <a:pPr lvl="1"/>
            <a:r>
              <a:rPr lang="en-US" sz="2000" dirty="0" smtClean="0"/>
              <a:t>This suggests that Kings are mortal men who can be tempted to sin and/or killed.</a:t>
            </a:r>
          </a:p>
          <a:p>
            <a:pPr lvl="1"/>
            <a:r>
              <a:rPr lang="en-US" sz="2000" dirty="0" smtClean="0"/>
              <a:t> Questions divine right… early Enlightenment, Age of Reason</a:t>
            </a:r>
            <a:endParaRPr lang="en-US" sz="2000" dirty="0"/>
          </a:p>
          <a:p>
            <a:r>
              <a:rPr lang="en-US" sz="2000" dirty="0" smtClean="0"/>
              <a:t>Cain and Abel:</a:t>
            </a:r>
          </a:p>
          <a:p>
            <a:pPr lvl="1"/>
            <a:r>
              <a:rPr lang="en-US" sz="2000" dirty="0" smtClean="0"/>
              <a:t>Children of Adam and Eve</a:t>
            </a:r>
          </a:p>
          <a:p>
            <a:pPr lvl="1"/>
            <a:r>
              <a:rPr lang="en-US" sz="2000" dirty="0" smtClean="0"/>
              <a:t>Cain kills his brother Abel because he is jealous.</a:t>
            </a:r>
          </a:p>
          <a:p>
            <a:pPr lvl="1"/>
            <a:r>
              <a:rPr lang="en-US" sz="2000" dirty="0" smtClean="0"/>
              <a:t>Cain is a symbol of the first murder, jealousy, ambition</a:t>
            </a:r>
          </a:p>
          <a:p>
            <a:pPr lvl="1"/>
            <a:r>
              <a:rPr lang="en-US" sz="2000" dirty="0" smtClean="0"/>
              <a:t>Abel is a symbol of martyrdom and the first death.</a:t>
            </a:r>
          </a:p>
          <a:p>
            <a:pPr lvl="1"/>
            <a:r>
              <a:rPr lang="en-US" sz="2000" dirty="0" smtClean="0"/>
              <a:t>Cain is cursed for killing his brother</a:t>
            </a:r>
          </a:p>
          <a:p>
            <a:r>
              <a:rPr lang="en-US" sz="2400" dirty="0" smtClean="0"/>
              <a:t>How are these biblical stories relevant?</a:t>
            </a:r>
          </a:p>
        </p:txBody>
      </p:sp>
    </p:spTree>
    <p:extLst>
      <p:ext uri="{BB962C8B-B14F-4D97-AF65-F5344CB8AC3E}">
        <p14:creationId xmlns:p14="http://schemas.microsoft.com/office/powerpoint/2010/main" val="3470216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Queen Gertrude:</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sz="2000" dirty="0" smtClean="0"/>
              <a:t>During the conversation, the ghost reveals that he feels betrayed by Gertrude’s fickleness by marrying Claudius and further suggests he believes that Gertrude was having an affair before he was killed.  But, he makes Hamlet swear he will leave Gertrude out of the situation because he loves her and feels she will face judgment when she gets to heaven.  He places the blame on Claudius as a seducer rather than Gertrude</a:t>
            </a:r>
          </a:p>
          <a:p>
            <a:pPr marL="2743200" indent="-2743200"/>
            <a:r>
              <a:rPr lang="en-US" sz="2000" dirty="0" smtClean="0"/>
              <a:t>Like father like son?</a:t>
            </a:r>
          </a:p>
          <a:p>
            <a:pPr marL="2743200" indent="-2743200"/>
            <a:r>
              <a:rPr lang="en-US" sz="2000" dirty="0" smtClean="0"/>
              <a:t>Insanity and illusions?</a:t>
            </a:r>
          </a:p>
          <a:p>
            <a:r>
              <a:rPr lang="en-US" sz="2000" dirty="0" smtClean="0"/>
              <a:t>Does the ghost really love with Gertrude and want to protect her even in death?</a:t>
            </a:r>
          </a:p>
          <a:p>
            <a:r>
              <a:rPr lang="en-US" sz="2000" dirty="0" smtClean="0"/>
              <a:t>Is this a fair double standard?  What does this suggest about archetypes?  Is this a suggestion that women are really weak and can not resist moral temptations?</a:t>
            </a:r>
            <a:endParaRPr lang="en-US" sz="2000" dirty="0"/>
          </a:p>
          <a:p>
            <a:r>
              <a:rPr lang="en-US" sz="2000" dirty="0" smtClean="0"/>
              <a:t>Is the betrayal of a brother (blood) worse than the betrayal of a spouse?</a:t>
            </a:r>
          </a:p>
          <a:p>
            <a:r>
              <a:rPr lang="en-US" sz="2000" dirty="0" smtClean="0"/>
              <a:t>Is this a manifestation of Hamlet’s beliefs and his accusations that his mother’s marriage is wrong?</a:t>
            </a:r>
          </a:p>
          <a:p>
            <a:r>
              <a:rPr lang="en-US" sz="2000" dirty="0" smtClean="0"/>
              <a:t>Is the ghost’s insistence that Gertrude not be harmed really Hamlet’s hesitance to harm his own mother?</a:t>
            </a:r>
          </a:p>
        </p:txBody>
      </p:sp>
    </p:spTree>
    <p:extLst>
      <p:ext uri="{BB962C8B-B14F-4D97-AF65-F5344CB8AC3E}">
        <p14:creationId xmlns:p14="http://schemas.microsoft.com/office/powerpoint/2010/main" val="3163198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800" dirty="0" smtClean="0"/>
              <a:t>“Adieu, Adieu!  Hamlet, remember me!”</a:t>
            </a:r>
            <a:br>
              <a:rPr lang="en-US" sz="2800" dirty="0" smtClean="0"/>
            </a:br>
            <a:r>
              <a:rPr lang="en-US" sz="2800" dirty="0" smtClean="0"/>
              <a:t>-The Ghost (King Hamlet) --  Act I, Scene 5</a:t>
            </a:r>
            <a:endParaRPr lang="en-US" sz="2800" dirty="0"/>
          </a:p>
        </p:txBody>
      </p:sp>
      <p:sp>
        <p:nvSpPr>
          <p:cNvPr id="3" name="Content Placeholder 2"/>
          <p:cNvSpPr>
            <a:spLocks noGrp="1"/>
          </p:cNvSpPr>
          <p:nvPr>
            <p:ph idx="1"/>
          </p:nvPr>
        </p:nvSpPr>
        <p:spPr>
          <a:xfrm>
            <a:off x="457200" y="1676400"/>
            <a:ext cx="8229600" cy="4525963"/>
          </a:xfrm>
        </p:spPr>
        <p:txBody>
          <a:bodyPr/>
          <a:lstStyle/>
          <a:p>
            <a:r>
              <a:rPr lang="en-US" sz="2400" dirty="0" smtClean="0"/>
              <a:t>Although a short statement, this command is very significant:</a:t>
            </a:r>
          </a:p>
          <a:p>
            <a:pPr lvl="1"/>
            <a:r>
              <a:rPr lang="en-US" dirty="0" smtClean="0"/>
              <a:t>Reflects themes:  </a:t>
            </a:r>
          </a:p>
          <a:p>
            <a:pPr lvl="2"/>
            <a:r>
              <a:rPr lang="en-US" dirty="0" smtClean="0"/>
              <a:t>Acceptance of death; universal fear of dying; and fear of being forgotten. </a:t>
            </a:r>
          </a:p>
          <a:p>
            <a:pPr lvl="2"/>
            <a:r>
              <a:rPr lang="en-US" dirty="0" smtClean="0"/>
              <a:t>Father-son motif:  what are you willing to do to honor your father?  Pressure on Hamlet to avenge his father.  </a:t>
            </a:r>
          </a:p>
          <a:p>
            <a:pPr lvl="2"/>
            <a:r>
              <a:rPr lang="en-US" dirty="0" smtClean="0"/>
              <a:t>Somber tone:  very sad, father is saying goodbye.</a:t>
            </a:r>
          </a:p>
          <a:p>
            <a:pPr marL="914400" lvl="2"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640279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Hamlet declares he will act strange as part of his plan and makes his friends swear (repeatedly) not to tell…</a:t>
            </a:r>
            <a:endParaRPr lang="en-US" sz="2200" dirty="0"/>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r>
              <a:rPr lang="en-US" sz="2400" dirty="0" smtClean="0"/>
              <a:t>Three concerns (problems):</a:t>
            </a:r>
          </a:p>
          <a:p>
            <a:pPr lvl="1"/>
            <a:r>
              <a:rPr lang="en-US" sz="2000" dirty="0" smtClean="0"/>
              <a:t>He repeatedly tells his friends to swear on the sword (why the sword and not the bible?)</a:t>
            </a:r>
          </a:p>
          <a:p>
            <a:pPr lvl="1"/>
            <a:r>
              <a:rPr lang="en-US" sz="2000" dirty="0" smtClean="0"/>
              <a:t>Hamlet shows us that he is already developing his sense of paranoia and he doesn’t trust the  people around him (even though the people immediately around him have seemed reliable, including Horatio)</a:t>
            </a:r>
          </a:p>
          <a:p>
            <a:pPr lvl="1"/>
            <a:r>
              <a:rPr lang="en-US" sz="2000" dirty="0" smtClean="0"/>
              <a:t>The ghost is demanding that they swear also, but it is unclear whether anyone else hears the ghost (remember the ghost has not spoken to anyone else in the play.  Is only Hamlet hearing the ghost?</a:t>
            </a:r>
          </a:p>
          <a:p>
            <a:endParaRPr lang="en-US" sz="2400" dirty="0"/>
          </a:p>
          <a:p>
            <a:r>
              <a:rPr lang="en-US" sz="2400" dirty="0" smtClean="0"/>
              <a:t>This sets us up as the audience to dwell in the uncertainty of the entire play.  (the fallibility of certainty– performance versus reality)</a:t>
            </a:r>
          </a:p>
          <a:p>
            <a:r>
              <a:rPr lang="en-US" sz="2400" dirty="0" smtClean="0"/>
              <a:t>We will constantly be forced to question whether Hamlet is acting or if his behavior is real.  </a:t>
            </a:r>
          </a:p>
          <a:p>
            <a:r>
              <a:rPr lang="en-US" sz="2400" dirty="0" smtClean="0"/>
              <a:t>Is he already mad and in his madness is planning to pretend to be mad even though it really isn’t pretending, but he doesn’t know that because he’s mad?!   OORRRR… is this scene the first time Hamlet pretends to madness to establish with “friends” (that he doesn’t trust) that he is unstable creating credibility for the idea that he is already mad?</a:t>
            </a:r>
            <a:endParaRPr lang="en-US" sz="2400" dirty="0"/>
          </a:p>
        </p:txBody>
      </p:sp>
    </p:spTree>
    <p:extLst>
      <p:ext uri="{BB962C8B-B14F-4D97-AF65-F5344CB8AC3E}">
        <p14:creationId xmlns:p14="http://schemas.microsoft.com/office/powerpoint/2010/main" val="1360861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Act I</a:t>
            </a:r>
            <a:endParaRPr lang="en-US" dirty="0"/>
          </a:p>
        </p:txBody>
      </p:sp>
      <p:sp>
        <p:nvSpPr>
          <p:cNvPr id="3" name="Subtitle 2"/>
          <p:cNvSpPr>
            <a:spLocks noGrp="1"/>
          </p:cNvSpPr>
          <p:nvPr>
            <p:ph type="subTitle" idx="1"/>
          </p:nvPr>
        </p:nvSpPr>
        <p:spPr/>
        <p:txBody>
          <a:bodyPr/>
          <a:lstStyle/>
          <a:p>
            <a:r>
              <a:rPr lang="en-US" dirty="0" smtClean="0"/>
              <a:t>Breathe!  We are just heating up. ;)</a:t>
            </a:r>
            <a:endParaRPr lang="en-US" dirty="0"/>
          </a:p>
        </p:txBody>
      </p:sp>
    </p:spTree>
    <p:extLst>
      <p:ext uri="{BB962C8B-B14F-4D97-AF65-F5344CB8AC3E}">
        <p14:creationId xmlns:p14="http://schemas.microsoft.com/office/powerpoint/2010/main" val="4715960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Scene 1</a:t>
            </a:r>
            <a:endParaRPr lang="en-US" dirty="0"/>
          </a:p>
        </p:txBody>
      </p:sp>
      <p:sp>
        <p:nvSpPr>
          <p:cNvPr id="3" name="Content Placeholder 2"/>
          <p:cNvSpPr>
            <a:spLocks noGrp="1"/>
          </p:cNvSpPr>
          <p:nvPr>
            <p:ph idx="1"/>
          </p:nvPr>
        </p:nvSpPr>
        <p:spPr/>
        <p:txBody>
          <a:bodyPr/>
          <a:lstStyle/>
          <a:p>
            <a:r>
              <a:rPr lang="en-US" dirty="0" smtClean="0"/>
              <a:t>If Act I is all about exposition, what is the purpose of Act II in regards to plot structure?</a:t>
            </a:r>
          </a:p>
          <a:p>
            <a:endParaRPr lang="en-US" dirty="0"/>
          </a:p>
          <a:p>
            <a:r>
              <a:rPr lang="en-US" dirty="0" smtClean="0"/>
              <a:t>Act II is very short:  only two scenes.  Why do you think Shakespeare kept this section shorter?</a:t>
            </a:r>
            <a:endParaRPr lang="en-US" dirty="0"/>
          </a:p>
        </p:txBody>
      </p:sp>
    </p:spTree>
    <p:extLst>
      <p:ext uri="{BB962C8B-B14F-4D97-AF65-F5344CB8AC3E}">
        <p14:creationId xmlns:p14="http://schemas.microsoft.com/office/powerpoint/2010/main" val="10257247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Scene 1</a:t>
            </a:r>
            <a:endParaRPr lang="en-US" dirty="0"/>
          </a:p>
        </p:txBody>
      </p:sp>
      <p:sp>
        <p:nvSpPr>
          <p:cNvPr id="3" name="Content Placeholder 2"/>
          <p:cNvSpPr>
            <a:spLocks noGrp="1"/>
          </p:cNvSpPr>
          <p:nvPr>
            <p:ph idx="1"/>
          </p:nvPr>
        </p:nvSpPr>
        <p:spPr/>
        <p:txBody>
          <a:bodyPr/>
          <a:lstStyle/>
          <a:p>
            <a:r>
              <a:rPr lang="en-US" dirty="0" smtClean="0"/>
              <a:t>Polonius sends spies to watch his son.</a:t>
            </a:r>
          </a:p>
          <a:p>
            <a:r>
              <a:rPr lang="en-US" dirty="0" smtClean="0"/>
              <a:t>We learn that Hamlet is acting crazy.  Ophelia says that Hamlet burst into her room and wept over her hand.  He’s been giving her gifts and inappropriate letters.  </a:t>
            </a:r>
          </a:p>
          <a:p>
            <a:r>
              <a:rPr lang="en-US" dirty="0" smtClean="0"/>
              <a:t>Polonius tells the Royals that Hamlet is really crazy and says he’s planning on using his daughter to bait Hamlet and prove the crazy.</a:t>
            </a:r>
            <a:endParaRPr lang="en-US" dirty="0"/>
          </a:p>
        </p:txBody>
      </p:sp>
    </p:spTree>
    <p:extLst>
      <p:ext uri="{BB962C8B-B14F-4D97-AF65-F5344CB8AC3E}">
        <p14:creationId xmlns:p14="http://schemas.microsoft.com/office/powerpoint/2010/main" val="1366312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previous discussions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Polonius, spying, deception… blah </a:t>
            </a:r>
            <a:r>
              <a:rPr lang="en-US" dirty="0" err="1" smtClean="0"/>
              <a:t>blah</a:t>
            </a:r>
            <a:r>
              <a:rPr lang="en-US" dirty="0" smtClean="0"/>
              <a:t> </a:t>
            </a:r>
            <a:r>
              <a:rPr lang="en-US" dirty="0" err="1" smtClean="0"/>
              <a:t>blah</a:t>
            </a:r>
            <a:r>
              <a:rPr lang="en-US" dirty="0" smtClean="0"/>
              <a:t>.</a:t>
            </a:r>
          </a:p>
          <a:p>
            <a:endParaRPr lang="en-US" dirty="0"/>
          </a:p>
          <a:p>
            <a:r>
              <a:rPr lang="en-US" dirty="0" smtClean="0"/>
              <a:t>Ophelia tells us that Hamlet has put his plan in motion… or has he?  </a:t>
            </a:r>
          </a:p>
          <a:p>
            <a:endParaRPr lang="en-US" dirty="0"/>
          </a:p>
          <a:p>
            <a:r>
              <a:rPr lang="en-US" dirty="0" smtClean="0"/>
              <a:t>Costume change (Hamlet is no longer wearing black)… is it a performance or is he so focused on his revenge plot, he’s getting over his grief?</a:t>
            </a:r>
          </a:p>
          <a:p>
            <a:endParaRPr lang="en-US" dirty="0"/>
          </a:p>
          <a:p>
            <a:r>
              <a:rPr lang="en-US" dirty="0" smtClean="0"/>
              <a:t>What about Ophelia?  Why is she going along?  How will this affect her character later?</a:t>
            </a:r>
            <a:endParaRPr lang="en-US" dirty="0"/>
          </a:p>
        </p:txBody>
      </p:sp>
    </p:spTree>
    <p:extLst>
      <p:ext uri="{BB962C8B-B14F-4D97-AF65-F5344CB8AC3E}">
        <p14:creationId xmlns:p14="http://schemas.microsoft.com/office/powerpoint/2010/main" val="1454571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 Exposition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Scene 1 begins with servants– idea of equality and merit of man, appeals to a broad audience.</a:t>
            </a:r>
          </a:p>
          <a:p>
            <a:endParaRPr lang="en-US" dirty="0"/>
          </a:p>
          <a:p>
            <a:r>
              <a:rPr lang="en-US" dirty="0" smtClean="0"/>
              <a:t>There are a series of unanswered questions which creates an overall tone of questioning and uncertainty.  We as the audience are now questioning everything.</a:t>
            </a:r>
          </a:p>
          <a:p>
            <a:endParaRPr lang="en-US" dirty="0"/>
          </a:p>
          <a:p>
            <a:r>
              <a:rPr lang="en-US" dirty="0" smtClean="0"/>
              <a:t>The entire play begins with a dark scene in the middle of the night and set the tone for a tragedy.</a:t>
            </a:r>
          </a:p>
          <a:p>
            <a:endParaRPr lang="en-US" dirty="0"/>
          </a:p>
          <a:p>
            <a:r>
              <a:rPr lang="en-US" dirty="0" smtClean="0"/>
              <a:t>Introduced to Horatio (a scholar) and other characters (soldiers).</a:t>
            </a:r>
          </a:p>
          <a:p>
            <a:pPr lvl="2"/>
            <a:r>
              <a:rPr lang="en-US" dirty="0" smtClean="0"/>
              <a:t>Keep in mind:  Horatio becomes an anchor for reality and reason (as a scholar).</a:t>
            </a:r>
          </a:p>
          <a:p>
            <a:pPr lvl="2"/>
            <a:endParaRPr lang="en-US" dirty="0"/>
          </a:p>
        </p:txBody>
      </p:sp>
    </p:spTree>
    <p:extLst>
      <p:ext uri="{BB962C8B-B14F-4D97-AF65-F5344CB8AC3E}">
        <p14:creationId xmlns:p14="http://schemas.microsoft.com/office/powerpoint/2010/main" val="3270094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Scene 2</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Rosencrantz and Guildenstern show up.  Minor characters, interchangeable…</a:t>
            </a:r>
          </a:p>
          <a:p>
            <a:r>
              <a:rPr lang="en-US" dirty="0" smtClean="0"/>
              <a:t>Betray Hamlet… continued development of madness, pressure, paranoia, who to trust?</a:t>
            </a:r>
          </a:p>
          <a:p>
            <a:r>
              <a:rPr lang="en-US" dirty="0" smtClean="0"/>
              <a:t>Polonius shows up… </a:t>
            </a:r>
            <a:r>
              <a:rPr lang="en-US" dirty="0" err="1" smtClean="0"/>
              <a:t>Fortinbras</a:t>
            </a:r>
            <a:r>
              <a:rPr lang="en-US" dirty="0" smtClean="0"/>
              <a:t> is under control, his uncle told him to chill…  (That’s all it took to get </a:t>
            </a:r>
            <a:r>
              <a:rPr lang="en-US" dirty="0" err="1" smtClean="0"/>
              <a:t>Fortinbras</a:t>
            </a:r>
            <a:r>
              <a:rPr lang="en-US" dirty="0" smtClean="0"/>
              <a:t>, a character of action to back down from his revenge plot?) </a:t>
            </a:r>
          </a:p>
          <a:p>
            <a:r>
              <a:rPr lang="en-US" dirty="0" smtClean="0"/>
              <a:t>Focus on Polonius!!  Tells king and queen about Hamlet’s insanity and gives them inappropriate love letters supposedly written to Ophelia from Hamlet (sexual).</a:t>
            </a:r>
          </a:p>
          <a:p>
            <a:r>
              <a:rPr lang="en-US" dirty="0" smtClean="0"/>
              <a:t>King and Queen are shocked and appalled (and secretly glad Hamlet is showing interest?)</a:t>
            </a:r>
          </a:p>
          <a:p>
            <a:r>
              <a:rPr lang="en-US" dirty="0" smtClean="0"/>
              <a:t>Polonius plots to use Ophelia to set Hamlet up to prove he’s crazy…</a:t>
            </a:r>
          </a:p>
          <a:p>
            <a:r>
              <a:rPr lang="en-US" dirty="0" smtClean="0"/>
              <a:t>Polonius runs into Hamlet.  Let’s pause here and talk about this scene.  Open your books.  </a:t>
            </a:r>
            <a:endParaRPr lang="en-US" dirty="0"/>
          </a:p>
        </p:txBody>
      </p:sp>
    </p:spTree>
    <p:extLst>
      <p:ext uri="{BB962C8B-B14F-4D97-AF65-F5344CB8AC3E}">
        <p14:creationId xmlns:p14="http://schemas.microsoft.com/office/powerpoint/2010/main" val="2993990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Gross imagery!!</a:t>
            </a:r>
            <a:endParaRPr lang="en-US" dirty="0"/>
          </a:p>
        </p:txBody>
      </p:sp>
      <p:sp>
        <p:nvSpPr>
          <p:cNvPr id="3" name="Content Placeholder 2"/>
          <p:cNvSpPr>
            <a:spLocks noGrp="1"/>
          </p:cNvSpPr>
          <p:nvPr>
            <p:ph idx="1"/>
          </p:nvPr>
        </p:nvSpPr>
        <p:spPr/>
        <p:txBody>
          <a:bodyPr>
            <a:normAutofit fontScale="92500"/>
          </a:bodyPr>
          <a:lstStyle/>
          <a:p>
            <a:r>
              <a:rPr lang="en-US" dirty="0" smtClean="0"/>
              <a:t>Fishmonger</a:t>
            </a:r>
          </a:p>
          <a:p>
            <a:r>
              <a:rPr lang="en-US" dirty="0" smtClean="0"/>
              <a:t>Hamlet’s playing games with someone who is playing games with him</a:t>
            </a:r>
          </a:p>
          <a:p>
            <a:r>
              <a:rPr lang="en-US" dirty="0" smtClean="0"/>
              <a:t>References to a dead dog rotting in the sun.  Asks if Polonius has a daughter-  makes a connection between two (calling Ophelia a female dog in heat– babies/pregnant= rot, maggots.</a:t>
            </a:r>
          </a:p>
          <a:p>
            <a:r>
              <a:rPr lang="en-US" dirty="0" smtClean="0"/>
              <a:t>Polonius is trying to determine if Hamlet is really crazy.  Hamlet is messing with Polonius… or is he?</a:t>
            </a:r>
          </a:p>
          <a:p>
            <a:endParaRPr lang="en-US" dirty="0"/>
          </a:p>
        </p:txBody>
      </p:sp>
    </p:spTree>
    <p:extLst>
      <p:ext uri="{BB962C8B-B14F-4D97-AF65-F5344CB8AC3E}">
        <p14:creationId xmlns:p14="http://schemas.microsoft.com/office/powerpoint/2010/main" val="3895155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true friends</a:t>
            </a:r>
            <a:endParaRPr lang="en-US" dirty="0"/>
          </a:p>
        </p:txBody>
      </p:sp>
      <p:sp>
        <p:nvSpPr>
          <p:cNvPr id="3" name="Content Placeholder 2"/>
          <p:cNvSpPr>
            <a:spLocks noGrp="1"/>
          </p:cNvSpPr>
          <p:nvPr>
            <p:ph idx="1"/>
          </p:nvPr>
        </p:nvSpPr>
        <p:spPr/>
        <p:txBody>
          <a:bodyPr/>
          <a:lstStyle/>
          <a:p>
            <a:r>
              <a:rPr lang="en-US" dirty="0" smtClean="0"/>
              <a:t>Rosencrantz and Guildenstern arrive.  Hamlet is genuinely happy to see them, until he very quickly realizes they are there to spy on him (they even admit it).  </a:t>
            </a:r>
          </a:p>
          <a:p>
            <a:r>
              <a:rPr lang="en-US" dirty="0" smtClean="0"/>
              <a:t>This will be a plot device to push Hamlet over the edge of trusting anyone.</a:t>
            </a:r>
          </a:p>
          <a:p>
            <a:r>
              <a:rPr lang="en-US" dirty="0" smtClean="0"/>
              <a:t>Hamlet learns that actors are coming to the castle.  Second part of plan emerges.</a:t>
            </a:r>
          </a:p>
        </p:txBody>
      </p:sp>
    </p:spTree>
    <p:extLst>
      <p:ext uri="{BB962C8B-B14F-4D97-AF65-F5344CB8AC3E}">
        <p14:creationId xmlns:p14="http://schemas.microsoft.com/office/powerpoint/2010/main" val="2152257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Hecuba!</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The arrival of the players signals the beginning of the play within the play.</a:t>
            </a:r>
          </a:p>
          <a:p>
            <a:r>
              <a:rPr lang="en-US" dirty="0" smtClean="0"/>
              <a:t>Theme:  Performance versus reality– we are all actors performing in our lives.</a:t>
            </a:r>
          </a:p>
          <a:p>
            <a:r>
              <a:rPr lang="en-US" dirty="0" smtClean="0"/>
              <a:t>Character development:  Hamlet is obviously literate, educated, cultured because he knows much about literature (everyone who knows about literature is cultured and refined ;) ).</a:t>
            </a:r>
          </a:p>
          <a:p>
            <a:r>
              <a:rPr lang="en-US" dirty="0" smtClean="0"/>
              <a:t>Hamlet asks the leader of the group to recite a monologue from a play.  Let’s look:</a:t>
            </a:r>
          </a:p>
        </p:txBody>
      </p:sp>
    </p:spTree>
    <p:extLst>
      <p:ext uri="{BB962C8B-B14F-4D97-AF65-F5344CB8AC3E}">
        <p14:creationId xmlns:p14="http://schemas.microsoft.com/office/powerpoint/2010/main" val="38604874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Twas</a:t>
            </a:r>
            <a:r>
              <a:rPr lang="en-US" sz="3200" dirty="0" smtClean="0"/>
              <a:t> Aeneas tale to Dido… </a:t>
            </a:r>
            <a:r>
              <a:rPr lang="en-US" sz="3200" dirty="0" err="1" smtClean="0"/>
              <a:t>Priam’s</a:t>
            </a:r>
            <a:r>
              <a:rPr lang="en-US" sz="3200" dirty="0" smtClean="0"/>
              <a:t> slaughter.</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Allusions</a:t>
            </a:r>
          </a:p>
          <a:p>
            <a:pPr lvl="1"/>
            <a:r>
              <a:rPr lang="en-US" dirty="0" smtClean="0"/>
              <a:t>Greek tragedy:</a:t>
            </a:r>
          </a:p>
          <a:p>
            <a:pPr lvl="2"/>
            <a:r>
              <a:rPr lang="en-US" dirty="0" smtClean="0"/>
              <a:t>Pyrrhus is hunting for </a:t>
            </a:r>
            <a:r>
              <a:rPr lang="en-US" dirty="0" err="1" smtClean="0"/>
              <a:t>Priam</a:t>
            </a:r>
            <a:r>
              <a:rPr lang="en-US" dirty="0" smtClean="0"/>
              <a:t> </a:t>
            </a:r>
          </a:p>
          <a:p>
            <a:pPr lvl="2"/>
            <a:r>
              <a:rPr lang="en-US" dirty="0" err="1" smtClean="0"/>
              <a:t>Priam</a:t>
            </a:r>
            <a:r>
              <a:rPr lang="en-US" dirty="0" smtClean="0"/>
              <a:t> is killed by Pyrrhus while Hecuba (</a:t>
            </a:r>
            <a:r>
              <a:rPr lang="en-US" dirty="0" err="1" smtClean="0"/>
              <a:t>Priam’s</a:t>
            </a:r>
            <a:r>
              <a:rPr lang="en-US" dirty="0" smtClean="0"/>
              <a:t> wife) watches during the battle of Troy (remember the deceptive Trojan horse thing?</a:t>
            </a:r>
          </a:p>
          <a:p>
            <a:pPr lvl="2"/>
            <a:r>
              <a:rPr lang="en-US" dirty="0" smtClean="0"/>
              <a:t>Hecuba is devastated!  Describes her anguish.</a:t>
            </a:r>
          </a:p>
          <a:p>
            <a:pPr lvl="2"/>
            <a:endParaRPr lang="en-US" dirty="0"/>
          </a:p>
          <a:p>
            <a:pPr lvl="1"/>
            <a:r>
              <a:rPr lang="en-US" dirty="0" smtClean="0"/>
              <a:t>Makes Hamlet cry! (Important!!)</a:t>
            </a:r>
          </a:p>
          <a:p>
            <a:pPr lvl="1"/>
            <a:r>
              <a:rPr lang="en-US" dirty="0" smtClean="0"/>
              <a:t>How is Polonius reacting?</a:t>
            </a:r>
          </a:p>
          <a:p>
            <a:pPr lvl="1"/>
            <a:r>
              <a:rPr lang="en-US" dirty="0" smtClean="0"/>
              <a:t>“Murder of </a:t>
            </a:r>
            <a:r>
              <a:rPr lang="en-US" dirty="0" err="1" smtClean="0"/>
              <a:t>Gonzago</a:t>
            </a:r>
            <a:r>
              <a:rPr lang="en-US" dirty="0" smtClean="0"/>
              <a:t>” plans </a:t>
            </a:r>
            <a:r>
              <a:rPr lang="en-US" dirty="0" smtClean="0">
                <a:sym typeface="Wingdings" pitchFamily="2" charset="2"/>
              </a:rPr>
              <a:t> soliloquy</a:t>
            </a:r>
            <a:endParaRPr lang="en-US" dirty="0"/>
          </a:p>
        </p:txBody>
      </p:sp>
    </p:spTree>
    <p:extLst>
      <p:ext uri="{BB962C8B-B14F-4D97-AF65-F5344CB8AC3E}">
        <p14:creationId xmlns:p14="http://schemas.microsoft.com/office/powerpoint/2010/main" val="2729022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the soliloquy mean?</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Self-loathing </a:t>
            </a:r>
          </a:p>
          <a:p>
            <a:pPr lvl="1"/>
            <a:r>
              <a:rPr lang="en-US" dirty="0" smtClean="0"/>
              <a:t>(calls himself a rogue, peasant, slave, coward, whore, villain, ass… wait a whore?)</a:t>
            </a:r>
          </a:p>
          <a:p>
            <a:r>
              <a:rPr lang="en-US" dirty="0" smtClean="0"/>
              <a:t>An actor can mourn for Hecuba more than he has mourned for his father (back to the delay question)</a:t>
            </a:r>
          </a:p>
          <a:p>
            <a:r>
              <a:rPr lang="en-US" dirty="0" smtClean="0"/>
              <a:t>Suggests that the actor can never really “show” the depth of despair that he is feeling.</a:t>
            </a:r>
          </a:p>
          <a:p>
            <a:r>
              <a:rPr lang="en-US" dirty="0" smtClean="0"/>
              <a:t>Questions what the actor would do in his position (suggests that Hamlet must play the role of a hero?)</a:t>
            </a:r>
          </a:p>
          <a:p>
            <a:r>
              <a:rPr lang="en-US" dirty="0" smtClean="0"/>
              <a:t>Hamlet is building up to action…. But needs definitive proof of Claudius’ guilt:  devises plan.</a:t>
            </a:r>
          </a:p>
          <a:p>
            <a:r>
              <a:rPr lang="en-US" dirty="0" smtClean="0"/>
              <a:t>Murder of </a:t>
            </a:r>
            <a:r>
              <a:rPr lang="en-US" dirty="0" err="1" smtClean="0"/>
              <a:t>Gonzago</a:t>
            </a:r>
            <a:r>
              <a:rPr lang="en-US" dirty="0" smtClean="0"/>
              <a:t> (aka The Mousetrap) </a:t>
            </a:r>
          </a:p>
          <a:p>
            <a:endParaRPr lang="en-US" dirty="0" smtClean="0"/>
          </a:p>
          <a:p>
            <a:endParaRPr lang="en-US" dirty="0"/>
          </a:p>
        </p:txBody>
      </p:sp>
    </p:spTree>
    <p:extLst>
      <p:ext uri="{BB962C8B-B14F-4D97-AF65-F5344CB8AC3E}">
        <p14:creationId xmlns:p14="http://schemas.microsoft.com/office/powerpoint/2010/main" val="14402175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Act III</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r>
              <a:rPr lang="en-US" sz="2400" dirty="0" smtClean="0"/>
              <a:t>If Act I is exposition; Act II is the rising action; what is Act III?  What should we be looking for?</a:t>
            </a:r>
          </a:p>
          <a:p>
            <a:endParaRPr lang="en-US" sz="2400" dirty="0"/>
          </a:p>
          <a:p>
            <a:r>
              <a:rPr lang="en-US" sz="2400" dirty="0" smtClean="0"/>
              <a:t>Scene 1:  Rosencrantz and Guildenstern report to the Royals: nothing to report– except he’s excited about the actors</a:t>
            </a:r>
          </a:p>
          <a:p>
            <a:r>
              <a:rPr lang="en-US" sz="2400" dirty="0" smtClean="0"/>
              <a:t>Royals agree to go to the play if it makes Hamlet happy… (</a:t>
            </a:r>
            <a:r>
              <a:rPr lang="en-US" sz="2400" dirty="0" err="1" smtClean="0"/>
              <a:t>awww</a:t>
            </a:r>
            <a:r>
              <a:rPr lang="en-US" sz="2400" dirty="0" smtClean="0"/>
              <a:t>, does this sound like mean parents?  Let’s discuss)</a:t>
            </a:r>
          </a:p>
          <a:p>
            <a:r>
              <a:rPr lang="en-US" sz="2400" dirty="0" smtClean="0"/>
              <a:t>Wait!  Claudius and Polonius move forward with their plan to trap Hamlet using Ophelia.  Everyone agrees with this plan…</a:t>
            </a:r>
          </a:p>
          <a:p>
            <a:r>
              <a:rPr lang="en-US" sz="2400" dirty="0" smtClean="0"/>
              <a:t>Polonius makes a terrible joke that “piety and devotion  are often a good cover for wicked deeds.”  Let’s discuss this.</a:t>
            </a:r>
          </a:p>
          <a:p>
            <a:r>
              <a:rPr lang="en-US" sz="2400" dirty="0" smtClean="0"/>
              <a:t>How does Claudius react?  (conscience, makeup)</a:t>
            </a:r>
          </a:p>
          <a:p>
            <a:pPr lvl="1"/>
            <a:r>
              <a:rPr lang="en-US" sz="2000" dirty="0" smtClean="0"/>
              <a:t> What could this mean?</a:t>
            </a:r>
          </a:p>
        </p:txBody>
      </p:sp>
    </p:spTree>
    <p:extLst>
      <p:ext uri="{BB962C8B-B14F-4D97-AF65-F5344CB8AC3E}">
        <p14:creationId xmlns:p14="http://schemas.microsoft.com/office/powerpoint/2010/main" val="37866016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To be, or not to be– that is the question</a:t>
            </a:r>
            <a:endParaRPr lang="en-US" sz="3600" dirty="0"/>
          </a:p>
        </p:txBody>
      </p:sp>
      <p:sp>
        <p:nvSpPr>
          <p:cNvPr id="3" name="Content Placeholder 2"/>
          <p:cNvSpPr>
            <a:spLocks noGrp="1"/>
          </p:cNvSpPr>
          <p:nvPr>
            <p:ph idx="1"/>
          </p:nvPr>
        </p:nvSpPr>
        <p:spPr>
          <a:xfrm>
            <a:off x="457200" y="990600"/>
            <a:ext cx="8229600" cy="5486400"/>
          </a:xfrm>
        </p:spPr>
        <p:txBody>
          <a:bodyPr>
            <a:normAutofit fontScale="85000" lnSpcReduction="10000"/>
          </a:bodyPr>
          <a:lstStyle/>
          <a:p>
            <a:r>
              <a:rPr lang="en-US" dirty="0" smtClean="0"/>
              <a:t>Most famous soliloquy!  Or is it a soliloquy?</a:t>
            </a:r>
          </a:p>
          <a:p>
            <a:r>
              <a:rPr lang="en-US" dirty="0" smtClean="0"/>
              <a:t>Contemplation of suicide and death?</a:t>
            </a:r>
          </a:p>
          <a:p>
            <a:r>
              <a:rPr lang="en-US" dirty="0"/>
              <a:t>About death in general? And why we are afraid?</a:t>
            </a:r>
          </a:p>
          <a:p>
            <a:r>
              <a:rPr lang="en-US" dirty="0" smtClean="0"/>
              <a:t>Contemplation of action versus no action?</a:t>
            </a:r>
          </a:p>
          <a:p>
            <a:r>
              <a:rPr lang="en-US" dirty="0" smtClean="0"/>
              <a:t>About accepting consequences?</a:t>
            </a:r>
          </a:p>
          <a:p>
            <a:r>
              <a:rPr lang="en-US" dirty="0" smtClean="0"/>
              <a:t>Trying to decide whether to act against Claudius?  Is he really indecisive?</a:t>
            </a:r>
          </a:p>
          <a:p>
            <a:r>
              <a:rPr lang="en-US" dirty="0" smtClean="0"/>
              <a:t>Notice:  he is interrupted at the end, we don’t actually know what he was going to conclude!</a:t>
            </a:r>
          </a:p>
          <a:p>
            <a:pPr lvl="1"/>
            <a:r>
              <a:rPr lang="en-US" dirty="0" smtClean="0"/>
              <a:t>Does he know Ophelia is there?</a:t>
            </a:r>
          </a:p>
          <a:p>
            <a:pPr lvl="1"/>
            <a:r>
              <a:rPr lang="en-US" dirty="0" smtClean="0"/>
              <a:t>Does he suspect that he is being watched?  Remember, he was called for so he could “run into Ophelia”</a:t>
            </a:r>
          </a:p>
          <a:p>
            <a:pPr lvl="1"/>
            <a:r>
              <a:rPr lang="en-US" dirty="0" smtClean="0"/>
              <a:t>How does this change our understanding of this speech?</a:t>
            </a:r>
            <a:endParaRPr lang="en-US" dirty="0"/>
          </a:p>
        </p:txBody>
      </p:sp>
    </p:spTree>
    <p:extLst>
      <p:ext uri="{BB962C8B-B14F-4D97-AF65-F5344CB8AC3E}">
        <p14:creationId xmlns:p14="http://schemas.microsoft.com/office/powerpoint/2010/main" val="34940049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dirty="0"/>
              <a:t>Look at the language:</a:t>
            </a:r>
            <a:endParaRPr lang="en-US" dirty="0" smtClean="0"/>
          </a:p>
          <a:p>
            <a:r>
              <a:rPr lang="en-US" dirty="0" smtClean="0"/>
              <a:t>Flings and arrows of outrageous fortune</a:t>
            </a:r>
          </a:p>
          <a:p>
            <a:r>
              <a:rPr lang="en-US" dirty="0" smtClean="0"/>
              <a:t>Arms against a sea of troubles</a:t>
            </a:r>
          </a:p>
          <a:p>
            <a:r>
              <a:rPr lang="en-US" dirty="0" smtClean="0"/>
              <a:t>Bear the whips and scorns of time…</a:t>
            </a:r>
          </a:p>
          <a:p>
            <a:r>
              <a:rPr lang="en-US" dirty="0" smtClean="0"/>
              <a:t>To grunt and sweat under a weary life</a:t>
            </a:r>
          </a:p>
          <a:p>
            <a:pPr marL="0" indent="0">
              <a:buNone/>
            </a:pPr>
            <a:r>
              <a:rPr lang="en-US" dirty="0" smtClean="0"/>
              <a:t>Interpretations/perspective</a:t>
            </a:r>
            <a:endParaRPr lang="en-US" dirty="0"/>
          </a:p>
          <a:p>
            <a:r>
              <a:rPr lang="en-US" dirty="0" smtClean="0"/>
              <a:t>Which is more noble?  Not what he wants, but what he should choose… difference?</a:t>
            </a:r>
          </a:p>
          <a:p>
            <a:r>
              <a:rPr lang="en-US" dirty="0" smtClean="0"/>
              <a:t>If this is it, why are we here?  What’s the point?</a:t>
            </a:r>
          </a:p>
          <a:p>
            <a:r>
              <a:rPr lang="en-US" dirty="0" smtClean="0"/>
              <a:t>He’s doomed if he chooses to live, he’s doomed if he chooses to die– his soul is on the line!</a:t>
            </a:r>
          </a:p>
          <a:p>
            <a:pPr marL="0" indent="0">
              <a:buNone/>
            </a:pPr>
            <a:r>
              <a:rPr lang="en-US" dirty="0" smtClean="0"/>
              <a:t>Universality</a:t>
            </a:r>
          </a:p>
          <a:p>
            <a:r>
              <a:rPr lang="en-US" dirty="0" smtClean="0"/>
              <a:t>No personal pronouns</a:t>
            </a:r>
          </a:p>
          <a:p>
            <a:r>
              <a:rPr lang="en-US" dirty="0" smtClean="0"/>
              <a:t>Relevant and questioning all humanity</a:t>
            </a:r>
          </a:p>
          <a:p>
            <a:r>
              <a:rPr lang="en-US" dirty="0" smtClean="0"/>
              <a:t>Creates pathos (haven’t we all been there?)</a:t>
            </a:r>
            <a:endParaRPr lang="en-US" dirty="0"/>
          </a:p>
        </p:txBody>
      </p:sp>
    </p:spTree>
    <p:extLst>
      <p:ext uri="{BB962C8B-B14F-4D97-AF65-F5344CB8AC3E}">
        <p14:creationId xmlns:p14="http://schemas.microsoft.com/office/powerpoint/2010/main" val="27938132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Confrontation with Ophelia:  notice it’s the first time we actually see them together!</a:t>
            </a:r>
            <a:endParaRPr lang="en-US" sz="3600"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r>
              <a:rPr lang="en-US" dirty="0" smtClean="0"/>
              <a:t>Ophelia enters and interrupts Hamlet’s deep contemplation.</a:t>
            </a:r>
          </a:p>
          <a:p>
            <a:r>
              <a:rPr lang="en-US" dirty="0" smtClean="0"/>
              <a:t>Official break up:  bad timing</a:t>
            </a:r>
          </a:p>
          <a:p>
            <a:r>
              <a:rPr lang="en-US" dirty="0" smtClean="0"/>
              <a:t>Ophelia wants to give Hamlet back letters and stuff (so he did give her something?  Hamlet says no– he did not give her anything… she insists… curious…)</a:t>
            </a:r>
          </a:p>
          <a:p>
            <a:r>
              <a:rPr lang="en-US" dirty="0" smtClean="0"/>
              <a:t>Puns intended:  honest/fair:  Does Hamlet know?</a:t>
            </a:r>
          </a:p>
          <a:p>
            <a:r>
              <a:rPr lang="en-US" dirty="0" smtClean="0"/>
              <a:t>Then Hamlet gets mean!  “I did love you once.”  HA!  I’m lying, “I loved you not.”</a:t>
            </a:r>
          </a:p>
        </p:txBody>
      </p:sp>
    </p:spTree>
    <p:extLst>
      <p:ext uri="{BB962C8B-B14F-4D97-AF65-F5344CB8AC3E}">
        <p14:creationId xmlns:p14="http://schemas.microsoft.com/office/powerpoint/2010/main" val="3155527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Horatio’s monologue</a:t>
            </a:r>
            <a:endParaRPr lang="en-US" dirty="0"/>
          </a:p>
        </p:txBody>
      </p:sp>
      <p:sp>
        <p:nvSpPr>
          <p:cNvPr id="3" name="Content Placeholder 2"/>
          <p:cNvSpPr>
            <a:spLocks noGrp="1"/>
          </p:cNvSpPr>
          <p:nvPr>
            <p:ph idx="1"/>
          </p:nvPr>
        </p:nvSpPr>
        <p:spPr/>
        <p:txBody>
          <a:bodyPr>
            <a:normAutofit fontScale="85000" lnSpcReduction="20000"/>
          </a:bodyPr>
          <a:lstStyle/>
          <a:p>
            <a:pPr marL="236538" indent="-236538"/>
            <a:r>
              <a:rPr lang="en-US" dirty="0" smtClean="0"/>
              <a:t>Establishes:</a:t>
            </a:r>
          </a:p>
          <a:p>
            <a:pPr marL="236538" indent="-236538"/>
            <a:r>
              <a:rPr lang="en-US" dirty="0" smtClean="0"/>
              <a:t>Setting– Denmark, at a castle… so we are dealing with royalty.  16</a:t>
            </a:r>
            <a:r>
              <a:rPr lang="en-US" baseline="30000" dirty="0" smtClean="0"/>
              <a:t>th</a:t>
            </a:r>
            <a:r>
              <a:rPr lang="en-US" dirty="0" smtClean="0"/>
              <a:t> century setting– Denmark is Protestant (historical)</a:t>
            </a:r>
          </a:p>
          <a:p>
            <a:pPr marL="236538" indent="-236538"/>
            <a:r>
              <a:rPr lang="en-US" dirty="0" smtClean="0"/>
              <a:t>Conflict– Prince </a:t>
            </a:r>
            <a:r>
              <a:rPr lang="en-US" dirty="0" err="1" smtClean="0"/>
              <a:t>Fortinbras</a:t>
            </a:r>
            <a:r>
              <a:rPr lang="en-US" dirty="0" smtClean="0"/>
              <a:t>, son of Norway’s king is seeking revenge because King Hamlet killed King </a:t>
            </a:r>
            <a:r>
              <a:rPr lang="en-US" dirty="0" err="1" smtClean="0"/>
              <a:t>Fortinbras</a:t>
            </a:r>
            <a:r>
              <a:rPr lang="en-US" dirty="0" smtClean="0"/>
              <a:t> in a duel.</a:t>
            </a:r>
          </a:p>
          <a:p>
            <a:pPr marL="236538" indent="-236538"/>
            <a:r>
              <a:rPr lang="en-US" dirty="0" smtClean="0"/>
              <a:t>Conflict– King Hamlet is dead</a:t>
            </a:r>
          </a:p>
          <a:p>
            <a:pPr marL="236538" indent="-236538"/>
            <a:r>
              <a:rPr lang="en-US" dirty="0" smtClean="0"/>
              <a:t>Conflict– a ghost is haunting the parapets</a:t>
            </a:r>
          </a:p>
          <a:p>
            <a:pPr marL="236538" indent="-236538"/>
            <a:r>
              <a:rPr lang="en-US" dirty="0" smtClean="0"/>
              <a:t>Tone:  dark, somber, Gothic, uncertain (is the ghost real?)</a:t>
            </a:r>
          </a:p>
        </p:txBody>
      </p:sp>
    </p:spTree>
    <p:extLst>
      <p:ext uri="{BB962C8B-B14F-4D97-AF65-F5344CB8AC3E}">
        <p14:creationId xmlns:p14="http://schemas.microsoft.com/office/powerpoint/2010/main" val="18508661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normAutofit/>
          </a:bodyPr>
          <a:lstStyle/>
          <a:p>
            <a:pPr algn="l"/>
            <a:r>
              <a:rPr lang="en-US" sz="2000" dirty="0"/>
              <a:t>“Get thee to a nunnery:  why wouldst thou be a breeder of sinners</a:t>
            </a:r>
            <a:r>
              <a:rPr lang="en-US" sz="2000" dirty="0" smtClean="0"/>
              <a:t>?”</a:t>
            </a:r>
            <a:endParaRPr lang="en-US" sz="3600" dirty="0"/>
          </a:p>
        </p:txBody>
      </p:sp>
      <p:sp>
        <p:nvSpPr>
          <p:cNvPr id="3" name="Content Placeholder 2"/>
          <p:cNvSpPr>
            <a:spLocks noGrp="1"/>
          </p:cNvSpPr>
          <p:nvPr>
            <p:ph idx="1"/>
          </p:nvPr>
        </p:nvSpPr>
        <p:spPr>
          <a:xfrm>
            <a:off x="457200" y="685800"/>
            <a:ext cx="8229600" cy="5638800"/>
          </a:xfrm>
        </p:spPr>
        <p:txBody>
          <a:bodyPr>
            <a:noAutofit/>
          </a:bodyPr>
          <a:lstStyle/>
          <a:p>
            <a:r>
              <a:rPr lang="en-US" sz="2000" dirty="0" smtClean="0"/>
              <a:t>(Side note:  notice we are now back to back with intense and emotional scenes… what is Shakespeare doing?)</a:t>
            </a:r>
          </a:p>
          <a:p>
            <a:endParaRPr lang="en-US" sz="2000" dirty="0" smtClean="0"/>
          </a:p>
          <a:p>
            <a:r>
              <a:rPr lang="en-US" sz="2000" dirty="0" smtClean="0"/>
              <a:t>Nunneries were places where pious women went to become nuns.  It was also a place where families could send “troublesome” daughters.</a:t>
            </a:r>
          </a:p>
          <a:p>
            <a:r>
              <a:rPr lang="en-US" sz="2000" dirty="0" smtClean="0"/>
              <a:t>Women are </a:t>
            </a:r>
            <a:r>
              <a:rPr lang="en-US" sz="2000" u="sng" dirty="0" smtClean="0"/>
              <a:t>breeders</a:t>
            </a:r>
            <a:r>
              <a:rPr lang="en-US" sz="2000" dirty="0" smtClean="0"/>
              <a:t> of </a:t>
            </a:r>
            <a:r>
              <a:rPr lang="en-US" sz="2000" u="sng" dirty="0" smtClean="0"/>
              <a:t>sinners</a:t>
            </a:r>
            <a:r>
              <a:rPr lang="en-US" sz="2000" dirty="0" smtClean="0"/>
              <a:t>.  Notice that this commentary is not solely against women.</a:t>
            </a:r>
          </a:p>
          <a:p>
            <a:r>
              <a:rPr lang="en-US" sz="2000" dirty="0" smtClean="0"/>
              <a:t>Self-loathing:  suggests it would have been better if Hamlet were never born at all.  Who is he really mad at?</a:t>
            </a:r>
          </a:p>
          <a:p>
            <a:r>
              <a:rPr lang="en-US" sz="2000" dirty="0" smtClean="0"/>
              <a:t>Curses Ophelia’s marriage (remember she wanted to marry him) and says women turn men into monsters.  </a:t>
            </a:r>
            <a:endParaRPr lang="en-US" sz="2000" dirty="0"/>
          </a:p>
          <a:p>
            <a:pPr lvl="1"/>
            <a:r>
              <a:rPr lang="en-US" sz="1600" dirty="0" smtClean="0"/>
              <a:t>Again women are terrible; but it’s in the creation of terrible men.  Who is he really mad at in this scene?</a:t>
            </a:r>
          </a:p>
          <a:p>
            <a:r>
              <a:rPr lang="en-US" sz="2000" dirty="0" smtClean="0"/>
              <a:t>Accuses women of being dishonest because they wear face paint and deceptive clothing.</a:t>
            </a:r>
          </a:p>
        </p:txBody>
      </p:sp>
    </p:spTree>
    <p:extLst>
      <p:ext uri="{BB962C8B-B14F-4D97-AF65-F5344CB8AC3E}">
        <p14:creationId xmlns:p14="http://schemas.microsoft.com/office/powerpoint/2010/main" val="36645372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Black moment?  Wait for it?  Don’t decide yet!</a:t>
            </a:r>
            <a:endParaRPr lang="en-US" sz="3200"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sz="2000" dirty="0"/>
              <a:t>Ophelia’s shock suggests that in previous interactions Hamlet was never this cruel or behaved this way so Ophelia believes that Hamlet is truly mad…</a:t>
            </a:r>
          </a:p>
          <a:p>
            <a:pPr lvl="1"/>
            <a:r>
              <a:rPr lang="en-US" sz="2000" dirty="0"/>
              <a:t> </a:t>
            </a:r>
            <a:r>
              <a:rPr lang="en-US" sz="2000" dirty="0" smtClean="0"/>
              <a:t>Is </a:t>
            </a:r>
            <a:r>
              <a:rPr lang="en-US" sz="2000" dirty="0"/>
              <a:t>he mad? </a:t>
            </a:r>
            <a:endParaRPr lang="en-US" sz="2000" dirty="0" smtClean="0"/>
          </a:p>
          <a:p>
            <a:pPr lvl="1"/>
            <a:r>
              <a:rPr lang="en-US" sz="2000" dirty="0" smtClean="0"/>
              <a:t> </a:t>
            </a:r>
            <a:r>
              <a:rPr lang="en-US" sz="2000" dirty="0"/>
              <a:t>Is he acting because he knows he is being watched? </a:t>
            </a:r>
            <a:endParaRPr lang="en-US" sz="2000" dirty="0" smtClean="0"/>
          </a:p>
          <a:p>
            <a:pPr lvl="1"/>
            <a:r>
              <a:rPr lang="en-US" sz="2000" dirty="0" smtClean="0"/>
              <a:t> </a:t>
            </a:r>
            <a:r>
              <a:rPr lang="en-US" sz="2000" dirty="0"/>
              <a:t>Is he projecting his anger towards his mother onto Ophelia</a:t>
            </a:r>
            <a:r>
              <a:rPr lang="en-US" sz="2000" dirty="0" smtClean="0"/>
              <a:t>?</a:t>
            </a:r>
          </a:p>
          <a:p>
            <a:pPr lvl="1"/>
            <a:r>
              <a:rPr lang="en-US" sz="2000" dirty="0" smtClean="0"/>
              <a:t>Is he just angry and Ophelia is the target for Hamlet’s black mood.</a:t>
            </a:r>
          </a:p>
          <a:p>
            <a:pPr lvl="1"/>
            <a:endParaRPr lang="en-US" sz="2000" dirty="0"/>
          </a:p>
          <a:p>
            <a:r>
              <a:rPr lang="en-US" sz="2000" dirty="0"/>
              <a:t>Notice:  Ophelia is genuinely upset to see Hamlet this way.  She appears to have truly loved him and is baffled and hurt by his behavior.  Yet, she is part of the deception</a:t>
            </a:r>
            <a:r>
              <a:rPr lang="en-US" sz="2000" dirty="0" smtClean="0"/>
              <a:t>…  She blames herself… (uh oh)</a:t>
            </a:r>
          </a:p>
          <a:p>
            <a:endParaRPr lang="en-US" sz="2000" dirty="0"/>
          </a:p>
          <a:p>
            <a:r>
              <a:rPr lang="en-US" sz="2000" dirty="0" smtClean="0"/>
              <a:t>(Side note:  Notice how blunt and bold Hamlet is acting in Act II and Act III.  Madness sets him free.)</a:t>
            </a:r>
          </a:p>
          <a:p>
            <a:endParaRPr lang="en-US" sz="2000" dirty="0"/>
          </a:p>
          <a:p>
            <a:r>
              <a:rPr lang="en-US" sz="2000" dirty="0" smtClean="0"/>
              <a:t>This is not enough for Polonius and Claudius… now they will manipulate Hamlet’s relationship with his mother by plotting to have Hamlet talk to Gertrude </a:t>
            </a:r>
            <a:r>
              <a:rPr lang="en-US" sz="2000" smtClean="0"/>
              <a:t>while Polonius spies.</a:t>
            </a:r>
            <a:endParaRPr lang="en-US" sz="2000" dirty="0"/>
          </a:p>
          <a:p>
            <a:endParaRPr lang="en-US" dirty="0"/>
          </a:p>
        </p:txBody>
      </p:sp>
    </p:spTree>
    <p:extLst>
      <p:ext uri="{BB962C8B-B14F-4D97-AF65-F5344CB8AC3E}">
        <p14:creationId xmlns:p14="http://schemas.microsoft.com/office/powerpoint/2010/main" val="3042675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92162"/>
          </a:xfrm>
        </p:spPr>
        <p:txBody>
          <a:bodyPr>
            <a:normAutofit/>
          </a:bodyPr>
          <a:lstStyle/>
          <a:p>
            <a:r>
              <a:rPr lang="en-US" sz="3600" dirty="0" smtClean="0"/>
              <a:t>Act III, Scene 2:  The play within the play</a:t>
            </a:r>
            <a:endParaRPr lang="en-US" sz="3600"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Act III begins with preparations for the play:</a:t>
            </a:r>
          </a:p>
          <a:p>
            <a:pPr lvl="1"/>
            <a:r>
              <a:rPr lang="en-US" dirty="0" smtClean="0"/>
              <a:t>Hamlet is taking on the role of producer and director.</a:t>
            </a:r>
          </a:p>
          <a:p>
            <a:pPr lvl="1"/>
            <a:r>
              <a:rPr lang="en-US" dirty="0" smtClean="0"/>
              <a:t>He tells to the first player: don’t over act the part and make it seem natural because it is very important.</a:t>
            </a:r>
          </a:p>
          <a:p>
            <a:pPr lvl="1"/>
            <a:endParaRPr lang="en-US" dirty="0"/>
          </a:p>
          <a:p>
            <a:pPr lvl="1"/>
            <a:r>
              <a:rPr lang="en-US" dirty="0" smtClean="0"/>
              <a:t>Notice:  Hamlet is very bossy!  And knows the theater quite well!</a:t>
            </a:r>
          </a:p>
          <a:p>
            <a:pPr lvl="1"/>
            <a:r>
              <a:rPr lang="en-US" dirty="0" smtClean="0"/>
              <a:t>Hamlet then asks Horatio to help him with his plan by watching Claudius’ reaction to the play.  Notice: he’s asking Horatio (the voice of reason) to be his witness.</a:t>
            </a:r>
          </a:p>
          <a:p>
            <a:pPr lvl="1"/>
            <a:r>
              <a:rPr lang="en-US" dirty="0" smtClean="0"/>
              <a:t>Notice what he says to Horatio:  Let’s take a look…</a:t>
            </a:r>
          </a:p>
          <a:p>
            <a:pPr lvl="1"/>
            <a:r>
              <a:rPr lang="en-US" dirty="0" smtClean="0"/>
              <a:t>He doesn’t trust his own perspective and judgment?</a:t>
            </a:r>
          </a:p>
        </p:txBody>
      </p:sp>
    </p:spTree>
    <p:extLst>
      <p:ext uri="{BB962C8B-B14F-4D97-AF65-F5344CB8AC3E}">
        <p14:creationId xmlns:p14="http://schemas.microsoft.com/office/powerpoint/2010/main" val="2020823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Everyone shows up to watch the play</a:t>
            </a:r>
            <a:endParaRPr lang="en-US" dirty="0"/>
          </a:p>
        </p:txBody>
      </p:sp>
      <p:sp>
        <p:nvSpPr>
          <p:cNvPr id="3" name="Content Placeholder 2"/>
          <p:cNvSpPr>
            <a:spLocks noGrp="1"/>
          </p:cNvSpPr>
          <p:nvPr>
            <p:ph idx="1"/>
          </p:nvPr>
        </p:nvSpPr>
        <p:spPr/>
        <p:txBody>
          <a:bodyPr/>
          <a:lstStyle/>
          <a:p>
            <a:r>
              <a:rPr lang="en-US" dirty="0" smtClean="0"/>
              <a:t>Hamlet is acting erratic and strange again.</a:t>
            </a:r>
          </a:p>
          <a:p>
            <a:r>
              <a:rPr lang="en-US" dirty="0" smtClean="0"/>
              <a:t>Messes with Polonius and refuses to sit with his mother.</a:t>
            </a:r>
          </a:p>
          <a:p>
            <a:pPr lvl="1"/>
            <a:r>
              <a:rPr lang="en-US" dirty="0" smtClean="0"/>
              <a:t>Asks Polonius about theater he performed in college.</a:t>
            </a:r>
          </a:p>
          <a:p>
            <a:pPr lvl="1"/>
            <a:r>
              <a:rPr lang="en-US" sz="3200" dirty="0" smtClean="0"/>
              <a:t>Julius Caesar</a:t>
            </a:r>
          </a:p>
          <a:p>
            <a:pPr lvl="1"/>
            <a:r>
              <a:rPr lang="en-US" sz="3200" dirty="0" smtClean="0"/>
              <a:t>Historical allusion</a:t>
            </a:r>
          </a:p>
          <a:p>
            <a:pPr lvl="1"/>
            <a:r>
              <a:rPr lang="en-US" sz="3200" dirty="0" smtClean="0"/>
              <a:t>Reference to betrayal</a:t>
            </a:r>
            <a:endParaRPr lang="en-US" sz="3200" dirty="0"/>
          </a:p>
        </p:txBody>
      </p:sp>
    </p:spTree>
    <p:extLst>
      <p:ext uri="{BB962C8B-B14F-4D97-AF65-F5344CB8AC3E}">
        <p14:creationId xmlns:p14="http://schemas.microsoft.com/office/powerpoint/2010/main" val="3226305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800" dirty="0" smtClean="0"/>
              <a:t>Interaction with Ophelia:  public vs. private behavior</a:t>
            </a:r>
            <a:endParaRPr lang="en-US" sz="2800" dirty="0"/>
          </a:p>
        </p:txBody>
      </p:sp>
      <p:sp>
        <p:nvSpPr>
          <p:cNvPr id="3" name="Content Placeholder 2"/>
          <p:cNvSpPr>
            <a:spLocks noGrp="1"/>
          </p:cNvSpPr>
          <p:nvPr>
            <p:ph idx="1"/>
          </p:nvPr>
        </p:nvSpPr>
        <p:spPr>
          <a:xfrm>
            <a:off x="457200" y="1143000"/>
            <a:ext cx="8229600" cy="5410200"/>
          </a:xfrm>
        </p:spPr>
        <p:txBody>
          <a:bodyPr>
            <a:normAutofit fontScale="62500" lnSpcReduction="20000"/>
          </a:bodyPr>
          <a:lstStyle/>
          <a:p>
            <a:r>
              <a:rPr lang="en-US" dirty="0" smtClean="0"/>
              <a:t>Hamlet is cruel to Ophelia and talks dirty to her.</a:t>
            </a:r>
          </a:p>
          <a:p>
            <a:pPr lvl="1"/>
            <a:r>
              <a:rPr lang="en-US" dirty="0" smtClean="0"/>
              <a:t>“Lady shall I lie in your lap?” …  very sexual</a:t>
            </a:r>
          </a:p>
          <a:p>
            <a:endParaRPr lang="en-US" dirty="0"/>
          </a:p>
          <a:p>
            <a:r>
              <a:rPr lang="en-US" dirty="0" smtClean="0"/>
              <a:t>Public humiliation:  </a:t>
            </a:r>
          </a:p>
          <a:p>
            <a:pPr lvl="1"/>
            <a:r>
              <a:rPr lang="en-US" dirty="0" smtClean="0"/>
              <a:t>Everyone is watching them.</a:t>
            </a:r>
            <a:endParaRPr lang="en-US" dirty="0"/>
          </a:p>
          <a:p>
            <a:pPr lvl="1"/>
            <a:r>
              <a:rPr lang="en-US" dirty="0" smtClean="0"/>
              <a:t>Hamlet can get away with it because he’s acting “mad” and is “excused”.</a:t>
            </a:r>
          </a:p>
          <a:p>
            <a:endParaRPr lang="en-US" dirty="0"/>
          </a:p>
          <a:p>
            <a:r>
              <a:rPr lang="en-US" dirty="0" smtClean="0"/>
              <a:t>Ophelia can not respond– tries to ignore and deflect:</a:t>
            </a:r>
          </a:p>
          <a:p>
            <a:pPr lvl="1"/>
            <a:r>
              <a:rPr lang="en-US" dirty="0" smtClean="0"/>
              <a:t>If she shows she knows what he is talking about, she is a whore, damages her reputation.</a:t>
            </a:r>
          </a:p>
          <a:p>
            <a:endParaRPr lang="en-US" dirty="0"/>
          </a:p>
          <a:p>
            <a:r>
              <a:rPr lang="en-US" dirty="0" smtClean="0"/>
              <a:t>Discussion shifts to Gertrude… obsession with mother again.  Sarcasm!</a:t>
            </a:r>
          </a:p>
          <a:p>
            <a:endParaRPr lang="en-US" dirty="0"/>
          </a:p>
          <a:p>
            <a:r>
              <a:rPr lang="en-US" dirty="0" smtClean="0"/>
              <a:t>Throughout the play, he keeps making rude comments and barbed statements.</a:t>
            </a:r>
          </a:p>
          <a:p>
            <a:endParaRPr lang="en-US" dirty="0"/>
          </a:p>
          <a:p>
            <a:r>
              <a:rPr lang="en-US" dirty="0" smtClean="0"/>
              <a:t>And we haven’t even gotten to the play yet. ;)  </a:t>
            </a:r>
          </a:p>
        </p:txBody>
      </p:sp>
    </p:spTree>
    <p:extLst>
      <p:ext uri="{BB962C8B-B14F-4D97-AF65-F5344CB8AC3E}">
        <p14:creationId xmlns:p14="http://schemas.microsoft.com/office/powerpoint/2010/main" val="20145638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Let’s talk about the play within the play.</a:t>
            </a:r>
            <a:endParaRPr lang="en-US" sz="2800"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sz="2600" dirty="0" smtClean="0"/>
              <a:t>The Performers act out the first scene in the exact way that the King Ghost described it.</a:t>
            </a:r>
          </a:p>
          <a:p>
            <a:endParaRPr lang="en-US" sz="2600" dirty="0" smtClean="0"/>
          </a:p>
          <a:p>
            <a:r>
              <a:rPr lang="en-US" sz="2600" dirty="0" smtClean="0"/>
              <a:t>Then they perform a dialog between the dying king and his queen where they profess their undying love.</a:t>
            </a:r>
          </a:p>
          <a:p>
            <a:pPr lvl="1"/>
            <a:r>
              <a:rPr lang="en-US" dirty="0" smtClean="0"/>
              <a:t>The dying king suggests the queen may remarry</a:t>
            </a:r>
          </a:p>
          <a:p>
            <a:pPr lvl="1"/>
            <a:r>
              <a:rPr lang="en-US" dirty="0" smtClean="0"/>
              <a:t>The queen insists she will never remarry</a:t>
            </a:r>
          </a:p>
          <a:p>
            <a:pPr lvl="1"/>
            <a:r>
              <a:rPr lang="en-US" dirty="0" smtClean="0"/>
              <a:t>The dying king tells her to be careful with what she promises.</a:t>
            </a:r>
          </a:p>
          <a:p>
            <a:pPr lvl="1"/>
            <a:r>
              <a:rPr lang="en-US" dirty="0" smtClean="0"/>
              <a:t>The queen hysterically insists she will remain true</a:t>
            </a:r>
          </a:p>
          <a:p>
            <a:pPr lvl="1"/>
            <a:r>
              <a:rPr lang="en-US" dirty="0" smtClean="0"/>
              <a:t>The king dies</a:t>
            </a:r>
          </a:p>
          <a:p>
            <a:pPr lvl="1"/>
            <a:r>
              <a:rPr lang="en-US" dirty="0" smtClean="0"/>
              <a:t>The queen is </a:t>
            </a:r>
            <a:r>
              <a:rPr lang="en-US" dirty="0" err="1" smtClean="0"/>
              <a:t>woo’d</a:t>
            </a:r>
            <a:r>
              <a:rPr lang="en-US" dirty="0" smtClean="0"/>
              <a:t> into marrying her husband’s killer</a:t>
            </a:r>
            <a:endParaRPr lang="en-US" dirty="0"/>
          </a:p>
        </p:txBody>
      </p:sp>
    </p:spTree>
    <p:extLst>
      <p:ext uri="{BB962C8B-B14F-4D97-AF65-F5344CB8AC3E}">
        <p14:creationId xmlns:p14="http://schemas.microsoft.com/office/powerpoint/2010/main" val="3253142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49963"/>
          </a:xfrm>
        </p:spPr>
        <p:txBody>
          <a:bodyPr>
            <a:normAutofit fontScale="85000" lnSpcReduction="20000"/>
          </a:bodyPr>
          <a:lstStyle/>
          <a:p>
            <a:r>
              <a:rPr lang="en-US" dirty="0" smtClean="0"/>
              <a:t>As the play progresses, Hamlet asks his mother what she thinks.</a:t>
            </a:r>
          </a:p>
          <a:p>
            <a:r>
              <a:rPr lang="en-US" dirty="0" smtClean="0"/>
              <a:t>Her reply:  “Methinks the lady doth protest too much.”  </a:t>
            </a:r>
          </a:p>
          <a:p>
            <a:pPr lvl="1"/>
            <a:r>
              <a:rPr lang="en-US" dirty="0" smtClean="0"/>
              <a:t>What does this mean?</a:t>
            </a:r>
          </a:p>
          <a:p>
            <a:pPr lvl="1"/>
            <a:r>
              <a:rPr lang="en-US" dirty="0" smtClean="0"/>
              <a:t>What does this imply if we accept that the theater can illuminate truth?</a:t>
            </a:r>
          </a:p>
          <a:p>
            <a:pPr lvl="1"/>
            <a:endParaRPr lang="en-US" dirty="0"/>
          </a:p>
          <a:p>
            <a:r>
              <a:rPr lang="en-US" dirty="0" smtClean="0"/>
              <a:t>The play continues on a bit more…  Hamlet alternates between messing with Ophelia, Gertrude, and Claudius.  He’s really enjoying himself!</a:t>
            </a:r>
          </a:p>
          <a:p>
            <a:endParaRPr lang="en-US" dirty="0"/>
          </a:p>
          <a:p>
            <a:r>
              <a:rPr lang="en-US" dirty="0" smtClean="0"/>
              <a:t>the pretend king is killed…</a:t>
            </a:r>
          </a:p>
          <a:p>
            <a:endParaRPr lang="en-US" dirty="0"/>
          </a:p>
          <a:p>
            <a:r>
              <a:rPr lang="en-US" dirty="0" smtClean="0"/>
              <a:t>And Claudius reacts!  What happens?  Is this a confession?  Or just an annoyed king because of the innuendos?  What do you think?</a:t>
            </a:r>
          </a:p>
        </p:txBody>
      </p:sp>
    </p:spTree>
    <p:extLst>
      <p:ext uri="{BB962C8B-B14F-4D97-AF65-F5344CB8AC3E}">
        <p14:creationId xmlns:p14="http://schemas.microsoft.com/office/powerpoint/2010/main" val="7391926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r>
              <a:rPr lang="en-US" dirty="0" smtClean="0"/>
              <a:t>Hamlet believes he has his proof.</a:t>
            </a:r>
          </a:p>
          <a:p>
            <a:r>
              <a:rPr lang="en-US" dirty="0" smtClean="0"/>
              <a:t>He is jubilant and excited (think of the relief of knowing he isn’t crazy and can now justify seeking vengeance and honoring his father!)</a:t>
            </a:r>
          </a:p>
          <a:p>
            <a:r>
              <a:rPr lang="en-US" dirty="0" smtClean="0"/>
              <a:t>Hamlet has a confrontation with R + G.  Calls them out for manipulating and lying to him. </a:t>
            </a:r>
          </a:p>
          <a:p>
            <a:pPr lvl="1"/>
            <a:r>
              <a:rPr lang="en-US" dirty="0" smtClean="0"/>
              <a:t>Tells G to play the lute like they tried to play him.</a:t>
            </a:r>
          </a:p>
          <a:p>
            <a:pPr lvl="1"/>
            <a:r>
              <a:rPr lang="en-US" dirty="0" smtClean="0"/>
              <a:t>Everyone tells him that the king is upset and his mother wants to speak to him.</a:t>
            </a:r>
          </a:p>
          <a:p>
            <a:pPr lvl="1"/>
            <a:r>
              <a:rPr lang="en-US" dirty="0" smtClean="0"/>
              <a:t>Hamlet decides he will go see his mother and it’s time to confront her too!  </a:t>
            </a:r>
          </a:p>
          <a:p>
            <a:endParaRPr lang="en-US" dirty="0"/>
          </a:p>
        </p:txBody>
      </p:sp>
    </p:spTree>
    <p:extLst>
      <p:ext uri="{BB962C8B-B14F-4D97-AF65-F5344CB8AC3E}">
        <p14:creationId xmlns:p14="http://schemas.microsoft.com/office/powerpoint/2010/main" val="32354882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  Act III, Scene 3</a:t>
            </a:r>
            <a:endParaRPr lang="en-US" dirty="0"/>
          </a:p>
        </p:txBody>
      </p:sp>
      <p:sp>
        <p:nvSpPr>
          <p:cNvPr id="3" name="Content Placeholder 2"/>
          <p:cNvSpPr>
            <a:spLocks noGrp="1"/>
          </p:cNvSpPr>
          <p:nvPr>
            <p:ph idx="1"/>
          </p:nvPr>
        </p:nvSpPr>
        <p:spPr>
          <a:xfrm>
            <a:off x="457200" y="1417637"/>
            <a:ext cx="8229600" cy="4678363"/>
          </a:xfrm>
        </p:spPr>
        <p:txBody>
          <a:bodyPr>
            <a:normAutofit fontScale="70000" lnSpcReduction="20000"/>
          </a:bodyPr>
          <a:lstStyle/>
          <a:p>
            <a:r>
              <a:rPr lang="en-US" dirty="0" smtClean="0"/>
              <a:t>This scene  begins with Claudius telling R + G to prepare for a voyage to England because it is unsafe now for Hamlet to be “free”.  Why is Claudius feeling this way?  Because he thinks Hamlet knows his secret?  Or because he thinks Hamlet is plotting to kill him like the play?</a:t>
            </a:r>
          </a:p>
          <a:p>
            <a:endParaRPr lang="en-US" dirty="0"/>
          </a:p>
          <a:p>
            <a:r>
              <a:rPr lang="en-US" dirty="0" smtClean="0"/>
              <a:t>Hamlet is on his way to see his mother when he discovers Claudius is alone… in the church… praying….</a:t>
            </a:r>
          </a:p>
          <a:p>
            <a:endParaRPr lang="en-US" dirty="0"/>
          </a:p>
          <a:p>
            <a:r>
              <a:rPr lang="en-US" dirty="0" smtClean="0"/>
              <a:t>Let’s read: (pg. 165)  line 40  (Notice two soliloquys… Claudius thinks he is alone and is talking quietly to himself – Hamlet can not hear what Claudius is saying.  Hamlet is talking to himself and Claudius cannot hear what he is saying…)</a:t>
            </a:r>
          </a:p>
          <a:p>
            <a:endParaRPr lang="en-US" dirty="0"/>
          </a:p>
          <a:p>
            <a:r>
              <a:rPr lang="en-US" dirty="0" smtClean="0"/>
              <a:t>Dramatic Irony.</a:t>
            </a:r>
            <a:endParaRPr lang="en-US" dirty="0"/>
          </a:p>
        </p:txBody>
      </p:sp>
    </p:spTree>
    <p:extLst>
      <p:ext uri="{BB962C8B-B14F-4D97-AF65-F5344CB8AC3E}">
        <p14:creationId xmlns:p14="http://schemas.microsoft.com/office/powerpoint/2010/main" val="3642986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“O my offense is rank” </a:t>
            </a:r>
            <a:r>
              <a:rPr lang="en-US" dirty="0">
                <a:sym typeface="Wingdings" pitchFamily="2" charset="2"/>
              </a:rPr>
              <a:t> Rotting Denmark, </a:t>
            </a:r>
            <a:endParaRPr lang="en-US" dirty="0" smtClean="0">
              <a:sym typeface="Wingdings" pitchFamily="2" charset="2"/>
            </a:endParaRPr>
          </a:p>
          <a:p>
            <a:r>
              <a:rPr lang="en-US" dirty="0" smtClean="0">
                <a:sym typeface="Wingdings" pitchFamily="2" charset="2"/>
              </a:rPr>
              <a:t>Allusion </a:t>
            </a:r>
            <a:r>
              <a:rPr lang="en-US" dirty="0">
                <a:sym typeface="Wingdings" pitchFamily="2" charset="2"/>
              </a:rPr>
              <a:t>to Cain and </a:t>
            </a:r>
            <a:r>
              <a:rPr lang="en-US" dirty="0" smtClean="0">
                <a:sym typeface="Wingdings" pitchFamily="2" charset="2"/>
              </a:rPr>
              <a:t>Abel– religious conflict  </a:t>
            </a:r>
            <a:endParaRPr lang="en-US" dirty="0">
              <a:sym typeface="Wingdings" pitchFamily="2" charset="2"/>
            </a:endParaRPr>
          </a:p>
          <a:p>
            <a:r>
              <a:rPr lang="en-US" dirty="0" smtClean="0">
                <a:sym typeface="Wingdings" pitchFamily="2" charset="2"/>
              </a:rPr>
              <a:t>Confession</a:t>
            </a:r>
            <a:r>
              <a:rPr lang="en-US" dirty="0">
                <a:sym typeface="Wingdings" pitchFamily="2" charset="2"/>
              </a:rPr>
              <a:t>:  Hamlet does not hear it</a:t>
            </a:r>
            <a:r>
              <a:rPr lang="en-US" dirty="0" smtClean="0">
                <a:sym typeface="Wingdings" pitchFamily="2" charset="2"/>
              </a:rPr>
              <a:t>!  </a:t>
            </a:r>
            <a:endParaRPr lang="en-US" dirty="0">
              <a:sym typeface="Wingdings" pitchFamily="2" charset="2"/>
            </a:endParaRPr>
          </a:p>
          <a:p>
            <a:pPr lvl="1"/>
            <a:r>
              <a:rPr lang="en-US" dirty="0" smtClean="0">
                <a:sym typeface="Wingdings" pitchFamily="2" charset="2"/>
              </a:rPr>
              <a:t>Ear motif vs. certainty of sight?</a:t>
            </a:r>
          </a:p>
          <a:p>
            <a:r>
              <a:rPr lang="en-US" dirty="0" smtClean="0">
                <a:sym typeface="Wingdings" pitchFamily="2" charset="2"/>
              </a:rPr>
              <a:t>Hamlet conflicted because </a:t>
            </a:r>
            <a:r>
              <a:rPr lang="en-US" dirty="0" err="1" smtClean="0">
                <a:sym typeface="Wingdings" pitchFamily="2" charset="2"/>
              </a:rPr>
              <a:t>vengence</a:t>
            </a:r>
            <a:r>
              <a:rPr lang="en-US" dirty="0" smtClean="0">
                <a:sym typeface="Wingdings" pitchFamily="2" charset="2"/>
              </a:rPr>
              <a:t> will send Claudius to heaven:  going to wait until he can catch him in a sinful position:</a:t>
            </a:r>
          </a:p>
          <a:p>
            <a:pPr lvl="1"/>
            <a:r>
              <a:rPr lang="en-US" dirty="0" smtClean="0">
                <a:sym typeface="Wingdings" pitchFamily="2" charset="2"/>
              </a:rPr>
              <a:t>Focus on mother’s sins again</a:t>
            </a:r>
          </a:p>
          <a:p>
            <a:pPr lvl="1"/>
            <a:r>
              <a:rPr lang="en-US" dirty="0" smtClean="0">
                <a:sym typeface="Wingdings" pitchFamily="2" charset="2"/>
              </a:rPr>
              <a:t>Murder plan is premeditated</a:t>
            </a:r>
          </a:p>
          <a:p>
            <a:pPr lvl="1"/>
            <a:r>
              <a:rPr lang="en-US" dirty="0" smtClean="0">
                <a:sym typeface="Wingdings" pitchFamily="2" charset="2"/>
              </a:rPr>
              <a:t>No concern for own soul in plan.</a:t>
            </a:r>
            <a:endParaRPr lang="en-US" dirty="0">
              <a:sym typeface="Wingdings" pitchFamily="2" charset="2"/>
            </a:endParaRPr>
          </a:p>
          <a:p>
            <a:endParaRPr lang="en-US" dirty="0"/>
          </a:p>
          <a:p>
            <a:endParaRPr lang="en-US" dirty="0"/>
          </a:p>
        </p:txBody>
      </p:sp>
    </p:spTree>
    <p:extLst>
      <p:ext uri="{BB962C8B-B14F-4D97-AF65-F5344CB8AC3E}">
        <p14:creationId xmlns:p14="http://schemas.microsoft.com/office/powerpoint/2010/main" val="184258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Father and son motif</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400" dirty="0" smtClean="0"/>
              <a:t>The story about </a:t>
            </a:r>
            <a:r>
              <a:rPr lang="en-US" sz="2400" dirty="0" err="1" smtClean="0"/>
              <a:t>Fortinbras</a:t>
            </a:r>
            <a:r>
              <a:rPr lang="en-US" sz="2400" dirty="0" smtClean="0"/>
              <a:t> seeking revenge is important because it establishes father-son relationships and the father archetype– what are you willing to do for your father’s honor?</a:t>
            </a:r>
          </a:p>
          <a:p>
            <a:endParaRPr lang="en-US" sz="2400" dirty="0" smtClean="0"/>
          </a:p>
          <a:p>
            <a:r>
              <a:rPr lang="en-US" sz="2400" dirty="0" smtClean="0"/>
              <a:t>We will quickly learn that Hamlet must decide whether to seek revenge for the death of his father; </a:t>
            </a:r>
            <a:r>
              <a:rPr lang="en-US" sz="2400" dirty="0" err="1" smtClean="0"/>
              <a:t>Fortinbras</a:t>
            </a:r>
            <a:r>
              <a:rPr lang="en-US" sz="2400" dirty="0" smtClean="0"/>
              <a:t> situation will parallel Hamlet’s situation and we can evaluate Hamlet’s character compared to </a:t>
            </a:r>
            <a:r>
              <a:rPr lang="en-US" sz="2400" dirty="0" err="1" smtClean="0"/>
              <a:t>Fortinbras</a:t>
            </a:r>
            <a:r>
              <a:rPr lang="en-US" sz="2400" dirty="0" smtClean="0"/>
              <a:t> (and later Laertes)</a:t>
            </a:r>
          </a:p>
          <a:p>
            <a:endParaRPr lang="en-US" sz="2400" dirty="0" smtClean="0"/>
          </a:p>
          <a:p>
            <a:r>
              <a:rPr lang="en-US" sz="2400" dirty="0" err="1" smtClean="0"/>
              <a:t>Fortinbras</a:t>
            </a:r>
            <a:r>
              <a:rPr lang="en-US" sz="2400" dirty="0" smtClean="0"/>
              <a:t> is a character foil for Hamlet because he acts with decisiveness which will force us to evaluate why Hamlet delays his plans for vengeance and develops a deeper layer of character development for the play.</a:t>
            </a:r>
            <a:endParaRPr lang="en-US" sz="2400" dirty="0"/>
          </a:p>
        </p:txBody>
      </p:sp>
    </p:spTree>
    <p:extLst>
      <p:ext uri="{BB962C8B-B14F-4D97-AF65-F5344CB8AC3E}">
        <p14:creationId xmlns:p14="http://schemas.microsoft.com/office/powerpoint/2010/main" val="28069064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Act III, Scene 4</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r>
              <a:rPr lang="en-US" dirty="0" smtClean="0"/>
              <a:t>Hamlet confronts his mother:  Tone of rage!</a:t>
            </a:r>
          </a:p>
          <a:p>
            <a:r>
              <a:rPr lang="en-US" dirty="0" smtClean="0"/>
              <a:t>Notice there is no filter any longer</a:t>
            </a:r>
          </a:p>
          <a:p>
            <a:pPr lvl="1"/>
            <a:r>
              <a:rPr lang="en-US" dirty="0" smtClean="0"/>
              <a:t>Role reversal:  Child is chastising parent.</a:t>
            </a:r>
          </a:p>
          <a:p>
            <a:r>
              <a:rPr lang="en-US" dirty="0" smtClean="0"/>
              <a:t>Hamlet has crossed into boldness:  no more asides or snarky comments.</a:t>
            </a:r>
          </a:p>
          <a:p>
            <a:r>
              <a:rPr lang="en-US" dirty="0" smtClean="0"/>
              <a:t>Gertrude is genuinely confused, shocked and fears for her life. (character development)</a:t>
            </a:r>
          </a:p>
          <a:p>
            <a:r>
              <a:rPr lang="en-US" dirty="0" smtClean="0"/>
              <a:t>Most of Gertrude’s lines are questions:  confusion, uncertainty, reactionary (just like Ophelia)</a:t>
            </a:r>
          </a:p>
          <a:p>
            <a:r>
              <a:rPr lang="en-US" dirty="0" smtClean="0"/>
              <a:t>She calls out; Polonius answers… weird…</a:t>
            </a:r>
          </a:p>
          <a:p>
            <a:r>
              <a:rPr lang="en-US" dirty="0" smtClean="0"/>
              <a:t>Hamlet stabs the curtains… thinks he’s killed the king… nope… (how would the king get there so quickly?)</a:t>
            </a:r>
          </a:p>
          <a:p>
            <a:r>
              <a:rPr lang="en-US" dirty="0" smtClean="0"/>
              <a:t>Hamlet is trying to determine if his mother was involved in the plot to kill his father.</a:t>
            </a:r>
            <a:endParaRPr lang="en-US" dirty="0"/>
          </a:p>
        </p:txBody>
      </p:sp>
    </p:spTree>
    <p:extLst>
      <p:ext uri="{BB962C8B-B14F-4D97-AF65-F5344CB8AC3E}">
        <p14:creationId xmlns:p14="http://schemas.microsoft.com/office/powerpoint/2010/main" val="4272383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Enter ghost:  talks Hamlet down</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Gertrude cannot see or hear ghost.</a:t>
            </a:r>
          </a:p>
          <a:p>
            <a:r>
              <a:rPr lang="en-US" dirty="0" smtClean="0"/>
              <a:t>Hamlet appears to be talking to himself.</a:t>
            </a:r>
          </a:p>
          <a:p>
            <a:r>
              <a:rPr lang="en-US" dirty="0" smtClean="0"/>
              <a:t>Thinks her son is insane.</a:t>
            </a:r>
          </a:p>
          <a:p>
            <a:r>
              <a:rPr lang="en-US" dirty="0" smtClean="0"/>
              <a:t>Ghost reminds Hamlet who he is supposed to be mad at.  </a:t>
            </a:r>
          </a:p>
          <a:p>
            <a:r>
              <a:rPr lang="en-US" dirty="0" smtClean="0"/>
              <a:t>Ghost points out that Gertrude seems genuinely shocked and puzzled.  She also looks sad.</a:t>
            </a:r>
          </a:p>
          <a:p>
            <a:r>
              <a:rPr lang="en-US" dirty="0" smtClean="0"/>
              <a:t>Hamlet tells his mother that his “madness” is no excuse to ignore her own behavior.</a:t>
            </a:r>
          </a:p>
          <a:p>
            <a:r>
              <a:rPr lang="en-US" dirty="0" smtClean="0"/>
              <a:t>Hamlet begs his mother to clean up her act and quit sleeping with her brother.  </a:t>
            </a:r>
          </a:p>
          <a:p>
            <a:r>
              <a:rPr lang="en-US" dirty="0" smtClean="0"/>
              <a:t>Tone is calming down:  Gertrude is off the hook.</a:t>
            </a:r>
          </a:p>
          <a:p>
            <a:endParaRPr lang="en-US" dirty="0"/>
          </a:p>
        </p:txBody>
      </p:sp>
    </p:spTree>
    <p:extLst>
      <p:ext uri="{BB962C8B-B14F-4D97-AF65-F5344CB8AC3E}">
        <p14:creationId xmlns:p14="http://schemas.microsoft.com/office/powerpoint/2010/main" val="3187477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dirty="0"/>
              <a:t>Hamlet begs his mother to keep this between them</a:t>
            </a:r>
            <a:r>
              <a:rPr lang="en-US" dirty="0" smtClean="0"/>
              <a:t>.</a:t>
            </a:r>
          </a:p>
          <a:p>
            <a:endParaRPr lang="en-US" dirty="0" smtClean="0"/>
          </a:p>
          <a:p>
            <a:r>
              <a:rPr lang="en-US" dirty="0" smtClean="0"/>
              <a:t>Hamlet says he is sorry for killing Polonius; but he feels that it had to be done in his quest for </a:t>
            </a:r>
            <a:r>
              <a:rPr lang="en-US" dirty="0" err="1" smtClean="0"/>
              <a:t>vengence</a:t>
            </a:r>
            <a:r>
              <a:rPr lang="en-US" dirty="0" smtClean="0"/>
              <a:t> so the heaven’s may or may not forgive him but he’ll accept whatever happens for his actions.</a:t>
            </a:r>
          </a:p>
          <a:p>
            <a:endParaRPr lang="en-US" dirty="0"/>
          </a:p>
          <a:p>
            <a:r>
              <a:rPr lang="en-US" dirty="0"/>
              <a:t>Hamlet reminds his </a:t>
            </a:r>
            <a:r>
              <a:rPr lang="en-US" dirty="0" smtClean="0"/>
              <a:t>mother that he is set to sail for England with two “adders” (poisonous snakes).</a:t>
            </a:r>
          </a:p>
          <a:p>
            <a:endParaRPr lang="en-US" dirty="0" smtClean="0"/>
          </a:p>
          <a:p>
            <a:r>
              <a:rPr lang="en-US" dirty="0" smtClean="0"/>
              <a:t>He leaves the room dragging Polonius’ body…. Creepy.</a:t>
            </a:r>
          </a:p>
          <a:p>
            <a:endParaRPr lang="en-US" dirty="0"/>
          </a:p>
          <a:p>
            <a:r>
              <a:rPr lang="en-US" dirty="0" smtClean="0"/>
              <a:t>Notice the language:  very religious:  dissonant to his state of mind and </a:t>
            </a:r>
            <a:r>
              <a:rPr lang="en-US" dirty="0" err="1" smtClean="0"/>
              <a:t>surroundings.l</a:t>
            </a:r>
            <a:endParaRPr lang="en-US" dirty="0"/>
          </a:p>
          <a:p>
            <a:endParaRPr lang="en-US" dirty="0"/>
          </a:p>
        </p:txBody>
      </p:sp>
    </p:spTree>
    <p:extLst>
      <p:ext uri="{BB962C8B-B14F-4D97-AF65-F5344CB8AC3E}">
        <p14:creationId xmlns:p14="http://schemas.microsoft.com/office/powerpoint/2010/main" val="37421753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for a commercial break:</a:t>
            </a:r>
            <a:endParaRPr lang="en-US" dirty="0"/>
          </a:p>
        </p:txBody>
      </p:sp>
      <p:sp>
        <p:nvSpPr>
          <p:cNvPr id="3" name="Content Placeholder 2"/>
          <p:cNvSpPr>
            <a:spLocks noGrp="1"/>
          </p:cNvSpPr>
          <p:nvPr>
            <p:ph idx="1"/>
          </p:nvPr>
        </p:nvSpPr>
        <p:spPr/>
        <p:txBody>
          <a:bodyPr/>
          <a:lstStyle/>
          <a:p>
            <a:r>
              <a:rPr lang="en-US" dirty="0" smtClean="0"/>
              <a:t>Study guide is due on Monday.</a:t>
            </a:r>
          </a:p>
          <a:p>
            <a:r>
              <a:rPr lang="en-US" dirty="0" smtClean="0"/>
              <a:t>Add to the homework pack:</a:t>
            </a:r>
          </a:p>
          <a:p>
            <a:pPr lvl="1"/>
            <a:r>
              <a:rPr lang="en-US" dirty="0"/>
              <a:t>Sketch a plot diagram of the play.</a:t>
            </a:r>
          </a:p>
          <a:p>
            <a:pPr lvl="1"/>
            <a:r>
              <a:rPr lang="en-US" dirty="0"/>
              <a:t>What is the peak of action</a:t>
            </a:r>
            <a:r>
              <a:rPr lang="en-US" dirty="0" smtClean="0"/>
              <a:t>?</a:t>
            </a:r>
            <a:endParaRPr lang="en-US" dirty="0"/>
          </a:p>
          <a:p>
            <a:pPr lvl="1"/>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214918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Scene 1</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r>
              <a:rPr lang="en-US" dirty="0" smtClean="0"/>
              <a:t>Act I:  Exposition</a:t>
            </a:r>
          </a:p>
          <a:p>
            <a:r>
              <a:rPr lang="en-US" dirty="0" smtClean="0"/>
              <a:t>Act II:  Rising Action</a:t>
            </a:r>
          </a:p>
          <a:p>
            <a:r>
              <a:rPr lang="en-US" dirty="0" smtClean="0"/>
              <a:t>Act III:  Climax, etc.</a:t>
            </a:r>
          </a:p>
          <a:p>
            <a:r>
              <a:rPr lang="en-US" dirty="0" smtClean="0"/>
              <a:t>Act IV:  ???  Pay attention to the pace:  what is happening?</a:t>
            </a:r>
          </a:p>
          <a:p>
            <a:r>
              <a:rPr lang="en-US" dirty="0" smtClean="0"/>
              <a:t>Claudius asks Gertrude what happened with Hamlet.  </a:t>
            </a:r>
          </a:p>
          <a:p>
            <a:r>
              <a:rPr lang="en-US" dirty="0" smtClean="0"/>
              <a:t>She confesses that Hamlet killed Polonius… she blames it on madness…</a:t>
            </a:r>
          </a:p>
          <a:p>
            <a:r>
              <a:rPr lang="en-US" dirty="0" smtClean="0"/>
              <a:t>Notice how much of the story she omitted… why?</a:t>
            </a:r>
          </a:p>
          <a:p>
            <a:r>
              <a:rPr lang="en-US" dirty="0" smtClean="0"/>
              <a:t>Claudius declares that Hamlet is too dangerous to keep around because he is deranged and killing people; commit to send Hamlet to England.</a:t>
            </a:r>
            <a:endParaRPr lang="en-US" dirty="0"/>
          </a:p>
        </p:txBody>
      </p:sp>
    </p:spTree>
    <p:extLst>
      <p:ext uri="{BB962C8B-B14F-4D97-AF65-F5344CB8AC3E}">
        <p14:creationId xmlns:p14="http://schemas.microsoft.com/office/powerpoint/2010/main" val="22130419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Scene 2</a:t>
            </a:r>
            <a:endParaRPr lang="en-US" dirty="0"/>
          </a:p>
        </p:txBody>
      </p:sp>
      <p:sp>
        <p:nvSpPr>
          <p:cNvPr id="3" name="Content Placeholder 2"/>
          <p:cNvSpPr>
            <a:spLocks noGrp="1"/>
          </p:cNvSpPr>
          <p:nvPr>
            <p:ph idx="1"/>
          </p:nvPr>
        </p:nvSpPr>
        <p:spPr/>
        <p:txBody>
          <a:bodyPr/>
          <a:lstStyle/>
          <a:p>
            <a:r>
              <a:rPr lang="en-US" dirty="0" smtClean="0"/>
              <a:t>R + G confront Hamlet to get the body of Polonius.</a:t>
            </a:r>
          </a:p>
          <a:p>
            <a:r>
              <a:rPr lang="en-US" dirty="0" smtClean="0"/>
              <a:t>Hamlet refuses to tell them where he put the body– denies Polonius a proper religious burial.</a:t>
            </a:r>
          </a:p>
          <a:p>
            <a:r>
              <a:rPr lang="en-US" dirty="0" smtClean="0"/>
              <a:t>“The body is with the King, but the King is not with the body.  The King is a thing--”</a:t>
            </a:r>
          </a:p>
          <a:p>
            <a:pPr lvl="1"/>
            <a:r>
              <a:rPr lang="en-US" dirty="0" smtClean="0"/>
              <a:t>What do you think Hamlet is talking about here?</a:t>
            </a:r>
            <a:endParaRPr lang="en-US" dirty="0"/>
          </a:p>
        </p:txBody>
      </p:sp>
    </p:spTree>
    <p:extLst>
      <p:ext uri="{BB962C8B-B14F-4D97-AF65-F5344CB8AC3E}">
        <p14:creationId xmlns:p14="http://schemas.microsoft.com/office/powerpoint/2010/main" val="109229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Act IV, Scene 3</a:t>
            </a: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r>
              <a:rPr lang="en-US" dirty="0" smtClean="0"/>
              <a:t>Claudius is dwelling on Hamlet’s madness and his fear of how people will react with Hamlet being sent away so suddenly.</a:t>
            </a:r>
          </a:p>
          <a:p>
            <a:r>
              <a:rPr lang="en-US" dirty="0" smtClean="0"/>
              <a:t>Pun intended:  pg. 195:  This is quite profound:</a:t>
            </a:r>
          </a:p>
          <a:p>
            <a:pPr marL="457200" lvl="1" indent="0">
              <a:buNone/>
            </a:pPr>
            <a:r>
              <a:rPr lang="en-US" dirty="0" smtClean="0"/>
              <a:t>Claudius:  Now, Hamlet, Where’s Polonius?</a:t>
            </a:r>
          </a:p>
          <a:p>
            <a:pPr marL="457200" lvl="1" indent="0">
              <a:buNone/>
            </a:pPr>
            <a:r>
              <a:rPr lang="en-US" dirty="0" smtClean="0"/>
              <a:t>Hamlet:  At supper.</a:t>
            </a:r>
          </a:p>
          <a:p>
            <a:pPr marL="457200" lvl="1" indent="0">
              <a:buNone/>
            </a:pPr>
            <a:r>
              <a:rPr lang="en-US" dirty="0" smtClean="0"/>
              <a:t>Claudius:  At supper where?</a:t>
            </a:r>
          </a:p>
          <a:p>
            <a:pPr marL="457200" lvl="1" indent="0">
              <a:buNone/>
            </a:pPr>
            <a:r>
              <a:rPr lang="en-US" dirty="0" smtClean="0"/>
              <a:t>Hamlet:  Not where he eats, but where he is eaten.  A certain convocation of politic worms are </a:t>
            </a:r>
            <a:r>
              <a:rPr lang="en-US" dirty="0" err="1" smtClean="0"/>
              <a:t>e’en</a:t>
            </a:r>
            <a:r>
              <a:rPr lang="en-US" dirty="0" smtClean="0"/>
              <a:t> at him.  Your worm is your only emperor for diet.  We fat all creatures else to fat us, and we fat ourselves for maggots.  Your fat king and your lean beggar is but variable service– two dishes but to one table.  That’s the end.</a:t>
            </a:r>
          </a:p>
        </p:txBody>
      </p:sp>
    </p:spTree>
    <p:extLst>
      <p:ext uri="{BB962C8B-B14F-4D97-AF65-F5344CB8AC3E}">
        <p14:creationId xmlns:p14="http://schemas.microsoft.com/office/powerpoint/2010/main" val="9492619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85000" lnSpcReduction="10000"/>
          </a:bodyPr>
          <a:lstStyle/>
          <a:p>
            <a:r>
              <a:rPr lang="en-US" dirty="0" smtClean="0"/>
              <a:t>Hamlet finally tells them he left the body on the stairs near the lobby (in plain sight?)</a:t>
            </a:r>
          </a:p>
          <a:p>
            <a:r>
              <a:rPr lang="en-US" dirty="0" smtClean="0"/>
              <a:t>Claudius tells Hamlet he must go to England.</a:t>
            </a:r>
          </a:p>
          <a:p>
            <a:r>
              <a:rPr lang="en-US" dirty="0" smtClean="0"/>
              <a:t>Hamlet says fine and says goodbye to his mother… intentionally slights Claudius (thumbing his nose)</a:t>
            </a:r>
          </a:p>
          <a:p>
            <a:endParaRPr lang="en-US" dirty="0"/>
          </a:p>
          <a:p>
            <a:r>
              <a:rPr lang="en-US" dirty="0" smtClean="0"/>
              <a:t>Wait… how did Hamlet already know this?  Remember he told Gertrude about it!</a:t>
            </a:r>
          </a:p>
          <a:p>
            <a:endParaRPr lang="en-US" dirty="0"/>
          </a:p>
          <a:p>
            <a:r>
              <a:rPr lang="en-US" dirty="0" smtClean="0"/>
              <a:t>Claudius admits he is sending Hamlet to England to die.  (England owes Denmark a favor… so great… they will kill a royal Prince?  How corrupt is England according to </a:t>
            </a:r>
            <a:r>
              <a:rPr lang="en-US" dirty="0" err="1" smtClean="0"/>
              <a:t>Shakesepeare</a:t>
            </a:r>
            <a:r>
              <a:rPr lang="en-US" dirty="0" smtClean="0"/>
              <a:t>.. Wink wink).</a:t>
            </a:r>
          </a:p>
          <a:p>
            <a:endParaRPr lang="en-US" dirty="0"/>
          </a:p>
        </p:txBody>
      </p:sp>
    </p:spTree>
    <p:extLst>
      <p:ext uri="{BB962C8B-B14F-4D97-AF65-F5344CB8AC3E}">
        <p14:creationId xmlns:p14="http://schemas.microsoft.com/office/powerpoint/2010/main" val="42711582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Act IV, Scene 4</a:t>
            </a:r>
            <a:endParaRPr lang="en-US" dirty="0"/>
          </a:p>
        </p:txBody>
      </p:sp>
      <p:sp>
        <p:nvSpPr>
          <p:cNvPr id="3" name="Content Placeholder 2"/>
          <p:cNvSpPr>
            <a:spLocks noGrp="1"/>
          </p:cNvSpPr>
          <p:nvPr>
            <p:ph idx="1"/>
          </p:nvPr>
        </p:nvSpPr>
        <p:spPr>
          <a:xfrm>
            <a:off x="381000" y="1371600"/>
            <a:ext cx="8534400" cy="5029200"/>
          </a:xfrm>
        </p:spPr>
        <p:txBody>
          <a:bodyPr>
            <a:normAutofit fontScale="92500" lnSpcReduction="10000"/>
          </a:bodyPr>
          <a:lstStyle/>
          <a:p>
            <a:r>
              <a:rPr lang="en-US" dirty="0" smtClean="0"/>
              <a:t>Meet </a:t>
            </a:r>
            <a:r>
              <a:rPr lang="en-US" dirty="0" err="1" smtClean="0"/>
              <a:t>Fortinbras</a:t>
            </a:r>
            <a:r>
              <a:rPr lang="en-US" dirty="0" smtClean="0"/>
              <a:t>!  (da </a:t>
            </a:r>
            <a:r>
              <a:rPr lang="en-US" dirty="0" err="1" smtClean="0"/>
              <a:t>da</a:t>
            </a:r>
            <a:r>
              <a:rPr lang="en-US" dirty="0" smtClean="0"/>
              <a:t> </a:t>
            </a:r>
            <a:r>
              <a:rPr lang="en-US" dirty="0" err="1" smtClean="0"/>
              <a:t>da</a:t>
            </a:r>
            <a:r>
              <a:rPr lang="en-US" dirty="0" smtClean="0"/>
              <a:t> </a:t>
            </a:r>
            <a:r>
              <a:rPr lang="en-US" dirty="0" err="1" smtClean="0"/>
              <a:t>daaa</a:t>
            </a:r>
            <a:r>
              <a:rPr lang="en-US" dirty="0" smtClean="0"/>
              <a:t>!)  Character Foil!</a:t>
            </a:r>
          </a:p>
          <a:p>
            <a:r>
              <a:rPr lang="en-US" dirty="0" err="1" smtClean="0"/>
              <a:t>Fortinbras</a:t>
            </a:r>
            <a:r>
              <a:rPr lang="en-US" dirty="0" smtClean="0"/>
              <a:t> is waging war against Poland for land that is worthless… but in order to do it, he has to pass through Denmark…  Hamlet thinks this is an “interesting plan.”</a:t>
            </a:r>
          </a:p>
          <a:p>
            <a:r>
              <a:rPr lang="en-US" dirty="0" smtClean="0"/>
              <a:t>Hamlet gives a soliloquy basically admitting that he thinks </a:t>
            </a:r>
            <a:r>
              <a:rPr lang="en-US" dirty="0" err="1" smtClean="0"/>
              <a:t>Fortinbras</a:t>
            </a:r>
            <a:r>
              <a:rPr lang="en-US" dirty="0" smtClean="0"/>
              <a:t> is brave and clever.  Hamlet is mad at himself because he is leaving for England and has not yet avenged his father’s death whereas </a:t>
            </a:r>
            <a:r>
              <a:rPr lang="en-US" dirty="0" err="1" smtClean="0"/>
              <a:t>Fortinbras</a:t>
            </a:r>
            <a:r>
              <a:rPr lang="en-US" dirty="0" smtClean="0"/>
              <a:t> is willing to die for a cause.</a:t>
            </a:r>
          </a:p>
          <a:p>
            <a:r>
              <a:rPr lang="en-US" dirty="0" err="1" smtClean="0"/>
              <a:t>Fortinbras</a:t>
            </a:r>
            <a:r>
              <a:rPr lang="en-US" dirty="0" smtClean="0"/>
              <a:t> inspires him to keep to his plan….</a:t>
            </a:r>
            <a:endParaRPr lang="en-US" dirty="0"/>
          </a:p>
        </p:txBody>
      </p:sp>
    </p:spTree>
    <p:extLst>
      <p:ext uri="{BB962C8B-B14F-4D97-AF65-F5344CB8AC3E}">
        <p14:creationId xmlns:p14="http://schemas.microsoft.com/office/powerpoint/2010/main" val="26033561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Scene 5</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dirty="0" smtClean="0"/>
              <a:t>Poor Ophelia…  the queen reluctantly consents to speak to Ophelia who has apparently gone crazy.</a:t>
            </a:r>
          </a:p>
          <a:p>
            <a:r>
              <a:rPr lang="en-US" dirty="0" smtClean="0"/>
              <a:t>Ophelia is singing non-</a:t>
            </a:r>
            <a:r>
              <a:rPr lang="en-US" dirty="0" err="1" smtClean="0"/>
              <a:t>sensical</a:t>
            </a:r>
            <a:r>
              <a:rPr lang="en-US" dirty="0" smtClean="0"/>
              <a:t> songs (although they do make a crazy sort of sense)</a:t>
            </a:r>
          </a:p>
          <a:p>
            <a:pPr lvl="1"/>
            <a:r>
              <a:rPr lang="en-US" dirty="0" smtClean="0"/>
              <a:t>First song;  betraying a loved one and the loved one dying</a:t>
            </a:r>
          </a:p>
          <a:p>
            <a:pPr lvl="1"/>
            <a:r>
              <a:rPr lang="en-US" dirty="0" smtClean="0"/>
              <a:t>Second song:  song about love?  No… bawdy song about a girl being fooled into having sex and then being dumped by the guy after she gives it up… now this is interesting…</a:t>
            </a:r>
            <a:endParaRPr lang="en-US" dirty="0"/>
          </a:p>
          <a:p>
            <a:r>
              <a:rPr lang="en-US" dirty="0" smtClean="0"/>
              <a:t>“I hope all will be well.”</a:t>
            </a:r>
          </a:p>
          <a:p>
            <a:pPr lvl="1"/>
            <a:r>
              <a:rPr lang="en-US" dirty="0" smtClean="0"/>
              <a:t>Ophelia says her father is being buried and Laertes is on his way back… almost sounds ominous.</a:t>
            </a:r>
            <a:endParaRPr lang="en-US" dirty="0"/>
          </a:p>
        </p:txBody>
      </p:sp>
    </p:spTree>
    <p:extLst>
      <p:ext uri="{BB962C8B-B14F-4D97-AF65-F5344CB8AC3E}">
        <p14:creationId xmlns:p14="http://schemas.microsoft.com/office/powerpoint/2010/main" val="273687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Ghost is important!!!</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smtClean="0"/>
              <a:t>The ghost introduces the idea of uncertainty– the theme of reality versus illusion (insanity) is established.</a:t>
            </a:r>
          </a:p>
          <a:p>
            <a:endParaRPr lang="en-US" dirty="0"/>
          </a:p>
          <a:p>
            <a:r>
              <a:rPr lang="en-US" dirty="0" smtClean="0"/>
              <a:t>The ghost indicates that the death of someone was unnatural and there is no closure for the dead.  This establishes for the audience that something is terribly wrong and sets the action for the play  in motion.</a:t>
            </a:r>
          </a:p>
          <a:p>
            <a:endParaRPr lang="en-US" dirty="0" smtClean="0"/>
          </a:p>
          <a:p>
            <a:r>
              <a:rPr lang="en-US" dirty="0" smtClean="0"/>
              <a:t>Believing in ghosts is a Catholic notion.  Protestants do not believe in purgatory or lingering on Earth after death.  The appearance of the ghost would be highly controversial in Shakespeare’s time.  This is a questioning of the certainty of the Catholic faith</a:t>
            </a:r>
          </a:p>
          <a:p>
            <a:pPr lvl="1"/>
            <a:r>
              <a:rPr lang="en-US" dirty="0" smtClean="0"/>
              <a:t>Protestant Reformation,</a:t>
            </a:r>
          </a:p>
          <a:p>
            <a:pPr lvl="1"/>
            <a:r>
              <a:rPr lang="en-US" dirty="0" smtClean="0"/>
              <a:t>King Henry VIII, Elizabeth’s mother, </a:t>
            </a:r>
          </a:p>
          <a:p>
            <a:pPr lvl="1"/>
            <a:r>
              <a:rPr lang="en-US" dirty="0" smtClean="0"/>
              <a:t>James I ascension to the throne, publishing Protestant bible</a:t>
            </a:r>
            <a:endParaRPr lang="en-US" dirty="0"/>
          </a:p>
        </p:txBody>
      </p:sp>
    </p:spTree>
    <p:extLst>
      <p:ext uri="{BB962C8B-B14F-4D97-AF65-F5344CB8AC3E}">
        <p14:creationId xmlns:p14="http://schemas.microsoft.com/office/powerpoint/2010/main" val="3628023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Laertes shows up!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a:t>And he is not happy! </a:t>
            </a:r>
            <a:endParaRPr lang="en-US" dirty="0" smtClean="0"/>
          </a:p>
          <a:p>
            <a:r>
              <a:rPr lang="en-US" dirty="0" smtClean="0"/>
              <a:t>He </a:t>
            </a:r>
            <a:r>
              <a:rPr lang="en-US" dirty="0"/>
              <a:t>is looking for revenge</a:t>
            </a:r>
            <a:r>
              <a:rPr lang="en-US" dirty="0" smtClean="0"/>
              <a:t>!</a:t>
            </a:r>
          </a:p>
          <a:p>
            <a:r>
              <a:rPr lang="en-US" dirty="0" smtClean="0"/>
              <a:t>Notice the queen intercedes and tries to hold Gertrude back… now that’s interesting!</a:t>
            </a:r>
          </a:p>
          <a:p>
            <a:r>
              <a:rPr lang="en-US" dirty="0" smtClean="0"/>
              <a:t>The king says let him speak!</a:t>
            </a:r>
          </a:p>
          <a:p>
            <a:r>
              <a:rPr lang="en-US" dirty="0" smtClean="0"/>
              <a:t>Laertes swears his </a:t>
            </a:r>
            <a:r>
              <a:rPr lang="en-US" dirty="0" err="1" smtClean="0"/>
              <a:t>vengence</a:t>
            </a:r>
            <a:r>
              <a:rPr lang="en-US" dirty="0" smtClean="0"/>
              <a:t> on his father’s murderer!  (Character foil!  Very bold, very aggressive).</a:t>
            </a:r>
          </a:p>
          <a:p>
            <a:r>
              <a:rPr lang="en-US" dirty="0" smtClean="0"/>
              <a:t>And then he sees his sister!!...</a:t>
            </a:r>
            <a:endParaRPr lang="en-US" dirty="0"/>
          </a:p>
        </p:txBody>
      </p:sp>
    </p:spTree>
    <p:extLst>
      <p:ext uri="{BB962C8B-B14F-4D97-AF65-F5344CB8AC3E}">
        <p14:creationId xmlns:p14="http://schemas.microsoft.com/office/powerpoint/2010/main" val="30814973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language of flowers:  </a:t>
            </a:r>
            <a:endParaRPr lang="en-US" dirty="0"/>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r>
              <a:rPr lang="en-US" dirty="0" smtClean="0"/>
              <a:t>Ophelia starts handing out flowers (217, l 204):  notice there are no stage directions so who gets which flower is open to interpretation… ask me about Mel Gibson’s version!</a:t>
            </a:r>
          </a:p>
          <a:p>
            <a:pPr marL="0" indent="0">
              <a:buNone/>
            </a:pPr>
            <a:endParaRPr lang="en-US" dirty="0" smtClean="0"/>
          </a:p>
          <a:p>
            <a:pPr marL="0" indent="0">
              <a:buNone/>
            </a:pPr>
            <a:r>
              <a:rPr lang="en-US" dirty="0" smtClean="0"/>
              <a:t>Traditional beliefs</a:t>
            </a:r>
            <a:endParaRPr lang="en-US" dirty="0"/>
          </a:p>
          <a:p>
            <a:r>
              <a:rPr lang="en-US" dirty="0" smtClean="0"/>
              <a:t>Rosemary:  remembrance  (who does she want to remember?)</a:t>
            </a:r>
          </a:p>
          <a:p>
            <a:r>
              <a:rPr lang="en-US" dirty="0" smtClean="0"/>
              <a:t>Pansies:  faithfulness, thoughts, togetherness, union</a:t>
            </a:r>
          </a:p>
          <a:p>
            <a:r>
              <a:rPr lang="en-US" dirty="0" smtClean="0"/>
              <a:t>Fennel:  cast away evil spirits, purging, flattery (success)</a:t>
            </a:r>
          </a:p>
          <a:p>
            <a:r>
              <a:rPr lang="en-US" dirty="0" smtClean="0"/>
              <a:t>Columbines:  sexuality, seduction, infidelity</a:t>
            </a:r>
          </a:p>
          <a:p>
            <a:r>
              <a:rPr lang="en-US" dirty="0" smtClean="0"/>
              <a:t>Rue:  regret, bitterness (also used in Shakespeare’s time for abortions)… what?</a:t>
            </a:r>
          </a:p>
          <a:p>
            <a:r>
              <a:rPr lang="en-US" dirty="0" smtClean="0"/>
              <a:t>Daisy:  purity and innocence of heart  (does she actually give someone a daisy?)</a:t>
            </a:r>
          </a:p>
          <a:p>
            <a:r>
              <a:rPr lang="en-US" dirty="0" smtClean="0"/>
              <a:t>Violets:  faithfulness, humility, chastity  (notice these are dead)</a:t>
            </a:r>
          </a:p>
          <a:p>
            <a:endParaRPr lang="en-US" dirty="0"/>
          </a:p>
          <a:p>
            <a:pPr marL="0" indent="0">
              <a:buNone/>
            </a:pPr>
            <a:r>
              <a:rPr lang="en-US" dirty="0" smtClean="0"/>
              <a:t>Flower information from:  Botanical Garden Society of San Francisco</a:t>
            </a:r>
            <a:endParaRPr lang="en-US" dirty="0"/>
          </a:p>
        </p:txBody>
      </p:sp>
    </p:spTree>
    <p:extLst>
      <p:ext uri="{BB962C8B-B14F-4D97-AF65-F5344CB8AC3E}">
        <p14:creationId xmlns:p14="http://schemas.microsoft.com/office/powerpoint/2010/main" val="29951483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6019800"/>
          </a:xfrm>
        </p:spPr>
        <p:txBody>
          <a:bodyPr>
            <a:normAutofit fontScale="85000" lnSpcReduction="20000"/>
          </a:bodyPr>
          <a:lstStyle/>
          <a:p>
            <a:r>
              <a:rPr lang="en-US" dirty="0"/>
              <a:t>"Whereas for Hamlet madness is metaphysical, linked with culture, for Ophelia it is a product of the female body and female nature. . . . Ophelia's virginal and vacant white is contrasted with Hamlet's scholar's garb, his 'suits of solemn black.' Her flowers suggest the discordant double images of female sexuality as both innocent blossoming and whorish contamination; she is the 'green girl' of pastoral, the virginal 'Rose of May' and the sexually explicit madwoman who, in giving away her wild flowers and herbs, is symbolically deflowering herself. . . . The mad Ophelia's bawdy songs and verbal license, while they give her access to 'an entirely different range of experience' from what she is allowed as the dutiful daughter, seem to be her one sanctioned form of self-assertion as a woman, quickly followed, as if in retribution, by her death." (Elaine Showalter, "Representing Ophelia</a:t>
            </a:r>
            <a:r>
              <a:rPr lang="en-US" dirty="0" smtClean="0"/>
              <a:t>")</a:t>
            </a:r>
            <a:endParaRPr lang="en-US" dirty="0"/>
          </a:p>
        </p:txBody>
      </p:sp>
    </p:spTree>
    <p:extLst>
      <p:ext uri="{BB962C8B-B14F-4D97-AF65-F5344CB8AC3E}">
        <p14:creationId xmlns:p14="http://schemas.microsoft.com/office/powerpoint/2010/main" val="30761390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Claudius… deceptive:</a:t>
            </a:r>
            <a:endParaRPr lang="en-US" dirty="0"/>
          </a:p>
        </p:txBody>
      </p:sp>
      <p:sp>
        <p:nvSpPr>
          <p:cNvPr id="3" name="Content Placeholder 2"/>
          <p:cNvSpPr>
            <a:spLocks noGrp="1"/>
          </p:cNvSpPr>
          <p:nvPr>
            <p:ph idx="1"/>
          </p:nvPr>
        </p:nvSpPr>
        <p:spPr>
          <a:xfrm>
            <a:off x="457200" y="1066800"/>
            <a:ext cx="8229600" cy="5334000"/>
          </a:xfrm>
        </p:spPr>
        <p:txBody>
          <a:bodyPr>
            <a:normAutofit lnSpcReduction="10000"/>
          </a:bodyPr>
          <a:lstStyle/>
          <a:p>
            <a:r>
              <a:rPr lang="en-US" dirty="0" smtClean="0"/>
              <a:t>Claudius tells Laertes to go ask people that he trusts what happened and they will all tell him that Hamlet killed his father and Claudius had nothing to do with it…. Is Claudius telling the truth?</a:t>
            </a:r>
          </a:p>
          <a:p>
            <a:r>
              <a:rPr lang="en-US" dirty="0" smtClean="0"/>
              <a:t>He even says, “If by direct or by collateral hand/They find us touched, we will our kingdom give/our crown, our life, and all that we call ours/to you in satisfaction.”</a:t>
            </a:r>
          </a:p>
          <a:p>
            <a:pPr lvl="1"/>
            <a:r>
              <a:rPr lang="en-US" dirty="0" smtClean="0"/>
              <a:t>Why would Claudius make such a bold promise?</a:t>
            </a:r>
          </a:p>
          <a:p>
            <a:pPr lvl="1"/>
            <a:r>
              <a:rPr lang="en-US" dirty="0" smtClean="0"/>
              <a:t>This is so bold, Laertes believes him.</a:t>
            </a:r>
            <a:endParaRPr lang="en-US" dirty="0"/>
          </a:p>
        </p:txBody>
      </p:sp>
    </p:spTree>
    <p:extLst>
      <p:ext uri="{BB962C8B-B14F-4D97-AF65-F5344CB8AC3E}">
        <p14:creationId xmlns:p14="http://schemas.microsoft.com/office/powerpoint/2010/main" val="36774422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Scene 6</a:t>
            </a:r>
            <a:endParaRPr lang="en-US" dirty="0"/>
          </a:p>
        </p:txBody>
      </p:sp>
      <p:sp>
        <p:nvSpPr>
          <p:cNvPr id="3" name="Content Placeholder 2"/>
          <p:cNvSpPr>
            <a:spLocks noGrp="1"/>
          </p:cNvSpPr>
          <p:nvPr>
            <p:ph idx="1"/>
          </p:nvPr>
        </p:nvSpPr>
        <p:spPr/>
        <p:txBody>
          <a:bodyPr/>
          <a:lstStyle/>
          <a:p>
            <a:r>
              <a:rPr lang="en-US" dirty="0" smtClean="0"/>
              <a:t>Horatio receives a letter from Hamlet:</a:t>
            </a:r>
          </a:p>
          <a:p>
            <a:pPr lvl="1"/>
            <a:r>
              <a:rPr lang="en-US" dirty="0" smtClean="0"/>
              <a:t>Hamlet was captured by pirates and will be returning to Denmark.</a:t>
            </a:r>
          </a:p>
          <a:p>
            <a:pPr lvl="1"/>
            <a:r>
              <a:rPr lang="en-US" dirty="0" smtClean="0"/>
              <a:t>The king must promise to pardon the pirates in Hamlet’s name because they returned him safely.</a:t>
            </a:r>
          </a:p>
          <a:p>
            <a:pPr lvl="1"/>
            <a:r>
              <a:rPr lang="en-US" dirty="0" smtClean="0"/>
              <a:t>Tells Horatio to come get him.</a:t>
            </a:r>
          </a:p>
          <a:p>
            <a:pPr lvl="1"/>
            <a:r>
              <a:rPr lang="en-US" dirty="0" smtClean="0"/>
              <a:t>Makes a point of saying R + G are still bound for England without him.</a:t>
            </a:r>
            <a:endParaRPr lang="en-US" dirty="0"/>
          </a:p>
        </p:txBody>
      </p:sp>
    </p:spTree>
    <p:extLst>
      <p:ext uri="{BB962C8B-B14F-4D97-AF65-F5344CB8AC3E}">
        <p14:creationId xmlns:p14="http://schemas.microsoft.com/office/powerpoint/2010/main" val="2034564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IV, Scene 7</a:t>
            </a:r>
            <a:endParaRPr lang="en-US" dirty="0"/>
          </a:p>
        </p:txBody>
      </p:sp>
      <p:sp>
        <p:nvSpPr>
          <p:cNvPr id="3" name="Content Placeholder 2"/>
          <p:cNvSpPr>
            <a:spLocks noGrp="1"/>
          </p:cNvSpPr>
          <p:nvPr>
            <p:ph idx="1"/>
          </p:nvPr>
        </p:nvSpPr>
        <p:spPr/>
        <p:txBody>
          <a:bodyPr>
            <a:normAutofit lnSpcReduction="10000"/>
          </a:bodyPr>
          <a:lstStyle/>
          <a:p>
            <a:r>
              <a:rPr lang="en-US" dirty="0" smtClean="0"/>
              <a:t>Note:  Act with the most separate scenes, but each scene is fairly quick.  We are wrapping up various storylines all at once. </a:t>
            </a:r>
          </a:p>
          <a:p>
            <a:pPr lvl="1"/>
            <a:r>
              <a:rPr lang="en-US" dirty="0" smtClean="0"/>
              <a:t>Imagine a movie that keeps fading in and out from one scene to another.</a:t>
            </a:r>
          </a:p>
          <a:p>
            <a:r>
              <a:rPr lang="en-US" dirty="0" smtClean="0"/>
              <a:t>Claudius learns that Hamlet will be returning.</a:t>
            </a:r>
          </a:p>
          <a:p>
            <a:r>
              <a:rPr lang="en-US" dirty="0" smtClean="0"/>
              <a:t>Plots with Laertes to seek vengeance for Polonius’ death (and help Claudius out of a sticky situation).</a:t>
            </a:r>
            <a:endParaRPr lang="en-US" dirty="0"/>
          </a:p>
        </p:txBody>
      </p:sp>
    </p:spTree>
    <p:extLst>
      <p:ext uri="{BB962C8B-B14F-4D97-AF65-F5344CB8AC3E}">
        <p14:creationId xmlns:p14="http://schemas.microsoft.com/office/powerpoint/2010/main" val="15874443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r>
              <a:rPr lang="en-US" dirty="0" smtClean="0"/>
              <a:t>The scene opens with Claudius telling Laertes that Hamlet killed his father and tried to kill him too. (ear motif) Laertes listens to Claudius’ poison.</a:t>
            </a:r>
          </a:p>
          <a:p>
            <a:pPr lvl="1"/>
            <a:r>
              <a:rPr lang="en-US" dirty="0" smtClean="0"/>
              <a:t>Laertes wants to know why Claudius didn’t serve justice.</a:t>
            </a:r>
          </a:p>
          <a:p>
            <a:pPr lvl="1"/>
            <a:r>
              <a:rPr lang="en-US" dirty="0" smtClean="0"/>
              <a:t>Very good question.</a:t>
            </a:r>
          </a:p>
          <a:p>
            <a:r>
              <a:rPr lang="en-US" dirty="0" smtClean="0"/>
              <a:t>Claudius asks Laertes if he will follow his advice.  Polonius says yes as long as the king doesn’t try to stop his revenge.</a:t>
            </a:r>
          </a:p>
          <a:p>
            <a:r>
              <a:rPr lang="en-US" dirty="0" smtClean="0"/>
              <a:t>Claudius promises that his plan will help Laertes get his revenge and no one will realize that Laertes meant to murder Hamlet:  It will look like an accident.</a:t>
            </a:r>
            <a:endParaRPr lang="en-US" dirty="0"/>
          </a:p>
        </p:txBody>
      </p:sp>
    </p:spTree>
    <p:extLst>
      <p:ext uri="{BB962C8B-B14F-4D97-AF65-F5344CB8AC3E}">
        <p14:creationId xmlns:p14="http://schemas.microsoft.com/office/powerpoint/2010/main" val="1916005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blood thirsty villains!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smtClean="0"/>
              <a:t>Lots of flattery… blah </a:t>
            </a:r>
            <a:r>
              <a:rPr lang="en-US" dirty="0" err="1" smtClean="0"/>
              <a:t>blah</a:t>
            </a:r>
            <a:r>
              <a:rPr lang="en-US" dirty="0" smtClean="0"/>
              <a:t> </a:t>
            </a:r>
            <a:r>
              <a:rPr lang="en-US" dirty="0" err="1" smtClean="0"/>
              <a:t>blah</a:t>
            </a:r>
            <a:r>
              <a:rPr lang="en-US" dirty="0" smtClean="0"/>
              <a:t>… Laertes is an excellent swordsman.</a:t>
            </a:r>
          </a:p>
          <a:p>
            <a:r>
              <a:rPr lang="en-US" dirty="0" smtClean="0"/>
              <a:t>Challenge Hamlet to a mock duel to settle the matter of Polonius’ death– but Laertes will use a real (sharp) sword.</a:t>
            </a:r>
          </a:p>
          <a:p>
            <a:r>
              <a:rPr lang="en-US" dirty="0" smtClean="0"/>
              <a:t>Laertes proposes putting poison on the tip so even if he only scratches Hamlet, it will still kill him.</a:t>
            </a:r>
          </a:p>
          <a:p>
            <a:r>
              <a:rPr lang="en-US" dirty="0" smtClean="0"/>
              <a:t>Claudius says that he will poison Hamlet’s drink… so in case Laertes fails to scratch him, the poisoned drink will kill him. </a:t>
            </a:r>
            <a:endParaRPr lang="en-US" dirty="0"/>
          </a:p>
        </p:txBody>
      </p:sp>
    </p:spTree>
    <p:extLst>
      <p:ext uri="{BB962C8B-B14F-4D97-AF65-F5344CB8AC3E}">
        <p14:creationId xmlns:p14="http://schemas.microsoft.com/office/powerpoint/2010/main" val="10768475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Enter Queen:  Exit Ophelia</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While Laertes and Claudius are busy plotting Hamlet’s demise, the queen announces that Ophelia is dead… she drowned…</a:t>
            </a:r>
          </a:p>
          <a:p>
            <a:endParaRPr lang="en-US" dirty="0"/>
          </a:p>
          <a:p>
            <a:r>
              <a:rPr lang="en-US" dirty="0" smtClean="0"/>
              <a:t>Ophelia was trying to get flowers.  She fell into a brook.  She just sang sad songs while she floated in the water.  Her dress pulled her under water.  Ophelia didn’t fight or try to save herself. </a:t>
            </a:r>
          </a:p>
          <a:p>
            <a:pPr lvl="1"/>
            <a:r>
              <a:rPr lang="en-US" dirty="0" smtClean="0"/>
              <a:t>Is this suicide?  If yes, why?  Theories?</a:t>
            </a:r>
          </a:p>
          <a:p>
            <a:pPr lvl="1"/>
            <a:r>
              <a:rPr lang="en-US" dirty="0" smtClean="0"/>
              <a:t>Madness?</a:t>
            </a:r>
          </a:p>
          <a:p>
            <a:pPr lvl="1"/>
            <a:r>
              <a:rPr lang="en-US" dirty="0" smtClean="0"/>
              <a:t>Did the queen witness Ophelia’s death?</a:t>
            </a:r>
          </a:p>
        </p:txBody>
      </p:sp>
    </p:spTree>
    <p:extLst>
      <p:ext uri="{BB962C8B-B14F-4D97-AF65-F5344CB8AC3E}">
        <p14:creationId xmlns:p14="http://schemas.microsoft.com/office/powerpoint/2010/main" val="18137352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smtClean="0"/>
              <a:t>Act V:  The End!!!  </a:t>
            </a:r>
            <a:r>
              <a:rPr lang="en-US" sz="2800" dirty="0" err="1" smtClean="0"/>
              <a:t>Waiitt</a:t>
            </a:r>
            <a:r>
              <a:rPr lang="en-US" sz="2800" dirty="0" smtClean="0"/>
              <a:t> </a:t>
            </a:r>
            <a:r>
              <a:rPr lang="en-US" sz="2800" dirty="0" err="1" smtClean="0"/>
              <a:t>fooorrr</a:t>
            </a:r>
            <a:r>
              <a:rPr lang="en-US" sz="2800" dirty="0" smtClean="0"/>
              <a:t> </a:t>
            </a:r>
            <a:r>
              <a:rPr lang="en-US" sz="2800" dirty="0" err="1" smtClean="0"/>
              <a:t>Itttt</a:t>
            </a:r>
            <a:r>
              <a:rPr lang="en-US" sz="2800" dirty="0" smtClean="0"/>
              <a:t>!!!</a:t>
            </a:r>
            <a:endParaRPr lang="en-US" sz="2800" dirty="0"/>
          </a:p>
        </p:txBody>
      </p:sp>
      <p:sp>
        <p:nvSpPr>
          <p:cNvPr id="3" name="Content Placeholder 2"/>
          <p:cNvSpPr>
            <a:spLocks noGrp="1"/>
          </p:cNvSpPr>
          <p:nvPr>
            <p:ph idx="1"/>
          </p:nvPr>
        </p:nvSpPr>
        <p:spPr>
          <a:xfrm>
            <a:off x="457200" y="1066800"/>
            <a:ext cx="8229600" cy="5562600"/>
          </a:xfrm>
        </p:spPr>
        <p:txBody>
          <a:bodyPr>
            <a:noAutofit/>
          </a:bodyPr>
          <a:lstStyle/>
          <a:p>
            <a:r>
              <a:rPr lang="en-US" sz="2200" dirty="0" smtClean="0"/>
              <a:t>Scene 1 opens with two grave diggers </a:t>
            </a:r>
          </a:p>
          <a:p>
            <a:pPr lvl="1"/>
            <a:r>
              <a:rPr lang="en-US" sz="2200" dirty="0" smtClean="0"/>
              <a:t>they are called clowns because they will introduce some comic moments to the play… this is a tragedy device.  </a:t>
            </a:r>
            <a:endParaRPr lang="en-US" sz="2200" dirty="0"/>
          </a:p>
          <a:p>
            <a:r>
              <a:rPr lang="en-US" sz="2200" dirty="0" smtClean="0"/>
              <a:t>The 1</a:t>
            </a:r>
            <a:r>
              <a:rPr lang="en-US" sz="2200" baseline="30000" dirty="0" smtClean="0"/>
              <a:t>st</a:t>
            </a:r>
            <a:r>
              <a:rPr lang="en-US" sz="2200" dirty="0" smtClean="0"/>
              <a:t> grave digger asks why Ophelia is to be given a Christian burial when she committed suicide.</a:t>
            </a:r>
          </a:p>
          <a:p>
            <a:r>
              <a:rPr lang="en-US" sz="2200" dirty="0" smtClean="0"/>
              <a:t>The 2</a:t>
            </a:r>
            <a:r>
              <a:rPr lang="en-US" sz="2200" baseline="30000" dirty="0" smtClean="0"/>
              <a:t>nd</a:t>
            </a:r>
            <a:r>
              <a:rPr lang="en-US" sz="2200" dirty="0" smtClean="0"/>
              <a:t> grave digger answers that she is being given a Christian burial because her family is wealthy.</a:t>
            </a:r>
          </a:p>
          <a:p>
            <a:r>
              <a:rPr lang="en-US" sz="2200" dirty="0" smtClean="0"/>
              <a:t>Or (we could posit) she is being given a Christian burial because it was not suicide, but madness and an accidental death.  </a:t>
            </a:r>
          </a:p>
          <a:p>
            <a:endParaRPr lang="en-US" sz="2200" dirty="0"/>
          </a:p>
          <a:p>
            <a:r>
              <a:rPr lang="en-US" sz="2200" dirty="0" smtClean="0"/>
              <a:t>“Why there thou </a:t>
            </a:r>
            <a:r>
              <a:rPr lang="en-US" sz="2200" dirty="0" err="1" smtClean="0"/>
              <a:t>say’st</a:t>
            </a:r>
            <a:r>
              <a:rPr lang="en-US" sz="2200" dirty="0" smtClean="0"/>
              <a:t>: and the more pity that great folk should have countenance in this world to drown or hang themselves more than their even Christian</a:t>
            </a:r>
          </a:p>
        </p:txBody>
      </p:sp>
    </p:spTree>
    <p:extLst>
      <p:ext uri="{BB962C8B-B14F-4D97-AF65-F5344CB8AC3E}">
        <p14:creationId xmlns:p14="http://schemas.microsoft.com/office/powerpoint/2010/main" val="349785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Act I, Scene 2:  Brief summary</a:t>
            </a:r>
            <a:endParaRPr lang="en-US" sz="2800" dirty="0"/>
          </a:p>
        </p:txBody>
      </p:sp>
      <p:sp>
        <p:nvSpPr>
          <p:cNvPr id="3" name="Content Placeholder 2"/>
          <p:cNvSpPr>
            <a:spLocks noGrp="1"/>
          </p:cNvSpPr>
          <p:nvPr>
            <p:ph idx="1"/>
          </p:nvPr>
        </p:nvSpPr>
        <p:spPr>
          <a:xfrm>
            <a:off x="381000" y="990600"/>
            <a:ext cx="8305800" cy="5486400"/>
          </a:xfrm>
        </p:spPr>
        <p:txBody>
          <a:bodyPr>
            <a:normAutofit fontScale="62500" lnSpcReduction="20000"/>
          </a:bodyPr>
          <a:lstStyle/>
          <a:p>
            <a:r>
              <a:rPr lang="en-US" dirty="0" smtClean="0"/>
              <a:t>We are introduced to all of the key players.</a:t>
            </a:r>
          </a:p>
          <a:p>
            <a:endParaRPr lang="en-US" dirty="0" smtClean="0"/>
          </a:p>
          <a:p>
            <a:r>
              <a:rPr lang="en-US" dirty="0" smtClean="0"/>
              <a:t>Claudius (the new King) gives a speech acknowledging his brother’s death and his marriage to Queen Gertrude.  He dispenses royal decisions (showing his immediate authority as ruler).</a:t>
            </a:r>
          </a:p>
          <a:p>
            <a:endParaRPr lang="en-US" dirty="0"/>
          </a:p>
          <a:p>
            <a:r>
              <a:rPr lang="en-US" dirty="0" smtClean="0"/>
              <a:t>We are introduced to Polonius and Laertes; another father-son relationship built on deception and spying which becomes a key element throughout the play and gives us another relationship as a foil to compare Hamlet and his relationships.  (This also segues into Ophelia)</a:t>
            </a:r>
          </a:p>
          <a:p>
            <a:endParaRPr lang="en-US" dirty="0" smtClean="0"/>
          </a:p>
          <a:p>
            <a:r>
              <a:rPr lang="en-US" dirty="0" smtClean="0"/>
              <a:t>Claudius and Gertrude want to know why Hamlet is so moody and they tell him to act like a man and get over his father’s death already.</a:t>
            </a:r>
          </a:p>
          <a:p>
            <a:endParaRPr lang="en-US" dirty="0" smtClean="0"/>
          </a:p>
          <a:p>
            <a:r>
              <a:rPr lang="en-US" dirty="0" smtClean="0"/>
              <a:t>We learn that Hamlet is contemplating suicide and that he feels depressed and deeply betrayed by his mother.</a:t>
            </a:r>
          </a:p>
          <a:p>
            <a:endParaRPr lang="en-US" dirty="0" smtClean="0"/>
          </a:p>
          <a:p>
            <a:r>
              <a:rPr lang="en-US" dirty="0" smtClean="0"/>
              <a:t>Hamlet’s friends tell him about his father’s ghost and Hamlet decides to go see for himself.</a:t>
            </a:r>
            <a:endParaRPr lang="en-US" dirty="0"/>
          </a:p>
        </p:txBody>
      </p:sp>
    </p:spTree>
    <p:extLst>
      <p:ext uri="{BB962C8B-B14F-4D97-AF65-F5344CB8AC3E}">
        <p14:creationId xmlns:p14="http://schemas.microsoft.com/office/powerpoint/2010/main" val="153106049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400800"/>
          </a:xfrm>
        </p:spPr>
        <p:txBody>
          <a:bodyPr>
            <a:normAutofit fontScale="32500" lnSpcReduction="20000"/>
          </a:bodyPr>
          <a:lstStyle/>
          <a:p>
            <a:r>
              <a:rPr lang="en-US" sz="6800" dirty="0"/>
              <a:t>The grave diggers start cracking jokes (hence, they are called clowns).  Horatio and Hamlet show up and overhear the grave diggers which confuses Hamlet</a:t>
            </a:r>
            <a:r>
              <a:rPr lang="en-US" sz="6800" dirty="0" smtClean="0"/>
              <a:t>.</a:t>
            </a:r>
          </a:p>
          <a:p>
            <a:endParaRPr lang="en-US" sz="6800" dirty="0"/>
          </a:p>
          <a:p>
            <a:r>
              <a:rPr lang="en-US" sz="6800" dirty="0" smtClean="0"/>
              <a:t>Q.  What’s the strongest (most lasting) thing you can build?  Stronger than the mason, shipwright, or carpenter?</a:t>
            </a:r>
          </a:p>
          <a:p>
            <a:endParaRPr lang="en-US" sz="6800" dirty="0"/>
          </a:p>
          <a:p>
            <a:r>
              <a:rPr lang="en-US" sz="6800" dirty="0" smtClean="0"/>
              <a:t>A.  Incorrect:  The gallows maker– it lasts through a thousand occupants.  (Careful, don’t suggest the gallows are more effective than the church– what!!)</a:t>
            </a:r>
          </a:p>
          <a:p>
            <a:endParaRPr lang="en-US" sz="6800" dirty="0" smtClean="0"/>
          </a:p>
          <a:p>
            <a:r>
              <a:rPr lang="en-US" sz="6800" dirty="0" smtClean="0"/>
              <a:t>A.  The grave-maker-  the houses he builds will last until doomsday.</a:t>
            </a:r>
            <a:endParaRPr lang="en-US" sz="6800" dirty="0"/>
          </a:p>
          <a:p>
            <a:endParaRPr lang="en-US" sz="6800" dirty="0" smtClean="0"/>
          </a:p>
          <a:p>
            <a:r>
              <a:rPr lang="en-US" sz="6800" dirty="0" smtClean="0"/>
              <a:t>This </a:t>
            </a:r>
            <a:r>
              <a:rPr lang="en-US" sz="6800" dirty="0"/>
              <a:t>launches a huge conversation about the futility of </a:t>
            </a:r>
            <a:r>
              <a:rPr lang="en-US" sz="6800" dirty="0" smtClean="0"/>
              <a:t>death as bones get thrown around the grave yard, including the skull of </a:t>
            </a:r>
            <a:r>
              <a:rPr lang="en-US" sz="6800" dirty="0" err="1" smtClean="0"/>
              <a:t>Yorick</a:t>
            </a:r>
            <a:r>
              <a:rPr lang="en-US" sz="6800" dirty="0" smtClean="0"/>
              <a:t>, the old court jester.</a:t>
            </a:r>
          </a:p>
          <a:p>
            <a:endParaRPr lang="en-US" sz="6800" dirty="0"/>
          </a:p>
          <a:p>
            <a:r>
              <a:rPr lang="en-US" sz="6800" dirty="0" smtClean="0"/>
              <a:t>Remember, we’ve already talked about how all men end the same.  This is a continuation of that conversation last time we saw Hamlet.  However, the tone has changed;  serious, philosophical, solemn.</a:t>
            </a:r>
          </a:p>
          <a:p>
            <a:endParaRPr lang="en-US" dirty="0"/>
          </a:p>
        </p:txBody>
      </p:sp>
    </p:spTree>
    <p:extLst>
      <p:ext uri="{BB962C8B-B14F-4D97-AF65-F5344CB8AC3E}">
        <p14:creationId xmlns:p14="http://schemas.microsoft.com/office/powerpoint/2010/main" val="2824902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Plot device:  Hamlet learns about Ophelia</a:t>
            </a:r>
            <a:endParaRPr lang="en-US" sz="3200" dirty="0"/>
          </a:p>
        </p:txBody>
      </p:sp>
      <p:sp>
        <p:nvSpPr>
          <p:cNvPr id="3" name="Content Placeholder 2"/>
          <p:cNvSpPr>
            <a:spLocks noGrp="1"/>
          </p:cNvSpPr>
          <p:nvPr>
            <p:ph idx="1"/>
          </p:nvPr>
        </p:nvSpPr>
        <p:spPr>
          <a:xfrm>
            <a:off x="457200" y="990600"/>
            <a:ext cx="8229600" cy="5135563"/>
          </a:xfrm>
        </p:spPr>
        <p:txBody>
          <a:bodyPr>
            <a:normAutofit fontScale="92500"/>
          </a:bodyPr>
          <a:lstStyle/>
          <a:p>
            <a:r>
              <a:rPr lang="en-US" dirty="0" smtClean="0"/>
              <a:t>If you think about it, having Hamlet hang out in a graveyard is </a:t>
            </a:r>
            <a:r>
              <a:rPr lang="en-US" dirty="0" err="1" smtClean="0"/>
              <a:t>kinda</a:t>
            </a:r>
            <a:r>
              <a:rPr lang="en-US" dirty="0" smtClean="0"/>
              <a:t> creepy and doesn’t seem connected to the rest of the play…</a:t>
            </a:r>
          </a:p>
          <a:p>
            <a:endParaRPr lang="en-US" dirty="0"/>
          </a:p>
          <a:p>
            <a:r>
              <a:rPr lang="en-US" dirty="0" smtClean="0"/>
              <a:t>Until everyone shows up for Ophelia’s funeral (what happened to Polonius’ funeral?  Just </a:t>
            </a:r>
            <a:r>
              <a:rPr lang="en-US" dirty="0" err="1" smtClean="0"/>
              <a:t>sayin</a:t>
            </a:r>
            <a:r>
              <a:rPr lang="en-US" dirty="0" smtClean="0"/>
              <a:t>’)</a:t>
            </a:r>
          </a:p>
          <a:p>
            <a:endParaRPr lang="en-US" dirty="0"/>
          </a:p>
          <a:p>
            <a:r>
              <a:rPr lang="en-US" dirty="0" smtClean="0"/>
              <a:t>Hamlet has to learn about this situation somehow and it isn’t dramatic enough to have him just be told when he returns.</a:t>
            </a:r>
            <a:endParaRPr lang="en-US" dirty="0"/>
          </a:p>
        </p:txBody>
      </p:sp>
    </p:spTree>
    <p:extLst>
      <p:ext uri="{BB962C8B-B14F-4D97-AF65-F5344CB8AC3E}">
        <p14:creationId xmlns:p14="http://schemas.microsoft.com/office/powerpoint/2010/main" val="33258935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What’s up with the priest?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The priest gives a bizarre and hateful speech at Ophelia’s funeral service.  </a:t>
            </a:r>
            <a:r>
              <a:rPr lang="en-US" u="sng" dirty="0" smtClean="0"/>
              <a:t>How awful for Laertes.  </a:t>
            </a:r>
            <a:r>
              <a:rPr lang="en-US" dirty="0" smtClean="0"/>
              <a:t>The priest admits that strings were pulled but he’s only willing to do the bare minimum for the service.  What’s up with this?</a:t>
            </a:r>
          </a:p>
          <a:p>
            <a:r>
              <a:rPr lang="en-US" dirty="0" smtClean="0"/>
              <a:t>Religious commentary:  funereal services and rites are </a:t>
            </a:r>
            <a:r>
              <a:rPr lang="en-US" i="1" dirty="0"/>
              <a:t>f</a:t>
            </a:r>
            <a:r>
              <a:rPr lang="en-US" i="1" dirty="0" smtClean="0"/>
              <a:t>or </a:t>
            </a:r>
            <a:r>
              <a:rPr lang="en-US" i="1" dirty="0"/>
              <a:t>t</a:t>
            </a:r>
            <a:r>
              <a:rPr lang="en-US" i="1" dirty="0" smtClean="0"/>
              <a:t>he living </a:t>
            </a:r>
            <a:r>
              <a:rPr lang="en-US" dirty="0" smtClean="0"/>
              <a:t>and are part of the grieving process.</a:t>
            </a:r>
          </a:p>
          <a:p>
            <a:r>
              <a:rPr lang="en-US" dirty="0" smtClean="0"/>
              <a:t>The church is being hypocritical?</a:t>
            </a:r>
          </a:p>
          <a:p>
            <a:r>
              <a:rPr lang="en-US" dirty="0" smtClean="0"/>
              <a:t>What does this suggest about purgatory?</a:t>
            </a:r>
          </a:p>
        </p:txBody>
      </p:sp>
    </p:spTree>
    <p:extLst>
      <p:ext uri="{BB962C8B-B14F-4D97-AF65-F5344CB8AC3E}">
        <p14:creationId xmlns:p14="http://schemas.microsoft.com/office/powerpoint/2010/main" val="5354717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10000"/>
          </a:bodyPr>
          <a:lstStyle/>
          <a:p>
            <a:r>
              <a:rPr lang="en-US" dirty="0"/>
              <a:t>Laertes declares his sister was truly innocent and will be an angel in heaven.</a:t>
            </a:r>
          </a:p>
          <a:p>
            <a:r>
              <a:rPr lang="en-US" dirty="0"/>
              <a:t>Gertrude declares she is sad that Ophelia wasn’t Hamlet’s wife</a:t>
            </a:r>
            <a:r>
              <a:rPr lang="en-US" dirty="0" smtClean="0"/>
              <a:t>.  Well, she’s really helpful.</a:t>
            </a:r>
            <a:endParaRPr lang="en-US" dirty="0"/>
          </a:p>
          <a:p>
            <a:r>
              <a:rPr lang="en-US" dirty="0"/>
              <a:t>Hamlet:  “What, the </a:t>
            </a:r>
            <a:r>
              <a:rPr lang="en-US" dirty="0">
                <a:solidFill>
                  <a:srgbClr val="FF0000"/>
                </a:solidFill>
              </a:rPr>
              <a:t>fair</a:t>
            </a:r>
            <a:r>
              <a:rPr lang="en-US" dirty="0"/>
              <a:t> Ophelia</a:t>
            </a:r>
            <a:r>
              <a:rPr lang="en-US" dirty="0" smtClean="0"/>
              <a:t>?”</a:t>
            </a:r>
          </a:p>
          <a:p>
            <a:pPr marL="0" indent="0">
              <a:buNone/>
            </a:pPr>
            <a:r>
              <a:rPr lang="en-US" dirty="0" smtClean="0"/>
              <a:t>Then the scene gets weird:</a:t>
            </a:r>
          </a:p>
          <a:p>
            <a:r>
              <a:rPr lang="en-US" dirty="0" smtClean="0"/>
              <a:t>Laertes jumps into the grave to hold his sister’s dead body and demands that he be buried with her.  </a:t>
            </a:r>
            <a:endParaRPr lang="en-US" dirty="0"/>
          </a:p>
          <a:p>
            <a:pPr lvl="1"/>
            <a:r>
              <a:rPr lang="en-US" dirty="0" smtClean="0"/>
              <a:t>Excessive grief – loss of sister AND father (no mother)</a:t>
            </a:r>
          </a:p>
          <a:p>
            <a:pPr lvl="1"/>
            <a:r>
              <a:rPr lang="en-US" dirty="0" smtClean="0"/>
              <a:t>Slightly incestuous level of grief (mirrors Hamlet’s infatuation with his mother).</a:t>
            </a:r>
          </a:p>
          <a:p>
            <a:r>
              <a:rPr lang="en-US" dirty="0" smtClean="0"/>
              <a:t>Hamlet jumps into the grave too and fights with Laertes over who loved Ophelia more.</a:t>
            </a:r>
          </a:p>
          <a:p>
            <a:pPr lvl="1"/>
            <a:r>
              <a:rPr lang="en-US" dirty="0" smtClean="0"/>
              <a:t>Wait!!!  I thought Hamlet didn’t love Ophelia!!</a:t>
            </a:r>
          </a:p>
          <a:p>
            <a:pPr lvl="1"/>
            <a:r>
              <a:rPr lang="en-US" dirty="0" smtClean="0"/>
              <a:t>Jerry Springer moment!</a:t>
            </a:r>
            <a:endParaRPr lang="en-US" dirty="0"/>
          </a:p>
          <a:p>
            <a:endParaRPr lang="en-US" dirty="0"/>
          </a:p>
        </p:txBody>
      </p:sp>
    </p:spTree>
    <p:extLst>
      <p:ext uri="{BB962C8B-B14F-4D97-AF65-F5344CB8AC3E}">
        <p14:creationId xmlns:p14="http://schemas.microsoft.com/office/powerpoint/2010/main" val="7759619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6477000"/>
          </a:xfrm>
        </p:spPr>
        <p:txBody>
          <a:bodyPr>
            <a:normAutofit fontScale="77500" lnSpcReduction="20000"/>
          </a:bodyPr>
          <a:lstStyle/>
          <a:p>
            <a:pPr marL="0" indent="0">
              <a:buNone/>
            </a:pPr>
            <a:r>
              <a:rPr lang="en-US" dirty="0" smtClean="0"/>
              <a:t>Side Note:</a:t>
            </a:r>
          </a:p>
          <a:p>
            <a:r>
              <a:rPr lang="en-US" dirty="0" smtClean="0"/>
              <a:t>When Hamlet jumps out, he declares:</a:t>
            </a:r>
          </a:p>
          <a:p>
            <a:pPr lvl="1"/>
            <a:r>
              <a:rPr lang="en-US" dirty="0" smtClean="0"/>
              <a:t>“This is I, </a:t>
            </a:r>
            <a:r>
              <a:rPr lang="en-US" dirty="0" smtClean="0">
                <a:solidFill>
                  <a:srgbClr val="FF0000"/>
                </a:solidFill>
              </a:rPr>
              <a:t>Hamlet the Dane</a:t>
            </a:r>
            <a:r>
              <a:rPr lang="en-US" dirty="0" smtClean="0"/>
              <a:t>”</a:t>
            </a:r>
          </a:p>
          <a:p>
            <a:pPr lvl="1"/>
            <a:r>
              <a:rPr lang="en-US" dirty="0" smtClean="0"/>
              <a:t>This is how the King would announce himself</a:t>
            </a:r>
          </a:p>
          <a:p>
            <a:pPr lvl="1"/>
            <a:r>
              <a:rPr lang="en-US" dirty="0" smtClean="0"/>
              <a:t>Thoughts?</a:t>
            </a:r>
          </a:p>
          <a:p>
            <a:pPr lvl="1"/>
            <a:endParaRPr lang="en-US" dirty="0"/>
          </a:p>
          <a:p>
            <a:r>
              <a:rPr lang="en-US" dirty="0" smtClean="0"/>
              <a:t>Anyway, the fight is broken up with both guys swearing their love for Ophelia and swearing at each other</a:t>
            </a:r>
          </a:p>
          <a:p>
            <a:r>
              <a:rPr lang="en-US" dirty="0" smtClean="0"/>
              <a:t>Hamlet storms out:  </a:t>
            </a:r>
          </a:p>
          <a:p>
            <a:pPr lvl="1"/>
            <a:r>
              <a:rPr lang="en-US" dirty="0" smtClean="0"/>
              <a:t>“Let Hercules himself do what he may,  the cat will mew, and the dog will have his day.”</a:t>
            </a:r>
          </a:p>
          <a:p>
            <a:pPr lvl="1"/>
            <a:r>
              <a:rPr lang="en-US" dirty="0" smtClean="0"/>
              <a:t>Translation:  He’ll get what’s coming to him!  What’s with the Hercules comment?</a:t>
            </a:r>
          </a:p>
          <a:p>
            <a:r>
              <a:rPr lang="en-US" dirty="0" smtClean="0"/>
              <a:t>Claudius tells Laertes to be patient and stick to the plan (and its even better now because Hamlet has given Laertes a real reason to challenge him to a duel.)</a:t>
            </a:r>
          </a:p>
          <a:p>
            <a:endParaRPr lang="en-US" dirty="0"/>
          </a:p>
          <a:p>
            <a:r>
              <a:rPr lang="en-US" dirty="0" smtClean="0"/>
              <a:t>Another side note:  Why isn’t anyone upset over Polonius?  He was just buried too!?</a:t>
            </a:r>
          </a:p>
        </p:txBody>
      </p:sp>
    </p:spTree>
    <p:extLst>
      <p:ext uri="{BB962C8B-B14F-4D97-AF65-F5344CB8AC3E}">
        <p14:creationId xmlns:p14="http://schemas.microsoft.com/office/powerpoint/2010/main" val="31336556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Act V, Scene 2:  The end!!</a:t>
            </a:r>
            <a:endParaRPr lang="en-US" dirty="0"/>
          </a:p>
        </p:txBody>
      </p:sp>
      <p:sp>
        <p:nvSpPr>
          <p:cNvPr id="3" name="Content Placeholder 2"/>
          <p:cNvSpPr>
            <a:spLocks noGrp="1"/>
          </p:cNvSpPr>
          <p:nvPr>
            <p:ph idx="1"/>
          </p:nvPr>
        </p:nvSpPr>
        <p:spPr>
          <a:xfrm>
            <a:off x="304800" y="838200"/>
            <a:ext cx="8686800" cy="5715000"/>
          </a:xfrm>
        </p:spPr>
        <p:txBody>
          <a:bodyPr>
            <a:normAutofit fontScale="92500" lnSpcReduction="20000"/>
          </a:bodyPr>
          <a:lstStyle/>
          <a:p>
            <a:r>
              <a:rPr lang="en-US" dirty="0"/>
              <a:t>Resolution, Denouement… it’s all the same</a:t>
            </a:r>
            <a:r>
              <a:rPr lang="en-US" dirty="0" smtClean="0"/>
              <a:t>! Or is it?</a:t>
            </a:r>
          </a:p>
          <a:p>
            <a:pPr>
              <a:tabLst>
                <a:tab pos="7651750" algn="l"/>
              </a:tabLst>
            </a:pPr>
            <a:r>
              <a:rPr lang="en-US" dirty="0" smtClean="0"/>
              <a:t>Hamlet tells Horatio that he discovered a plot to kill him when he reached England; so, he rewrote the letter to kill R + G because they are traitorous rats!</a:t>
            </a:r>
          </a:p>
          <a:p>
            <a:pPr>
              <a:tabLst>
                <a:tab pos="7651750" algn="l"/>
              </a:tabLst>
            </a:pPr>
            <a:r>
              <a:rPr lang="en-US" dirty="0" smtClean="0"/>
              <a:t>Note:  He now takes death in stride… no more contemplation or philosophy.  Hamlet has definitely changed.</a:t>
            </a:r>
          </a:p>
          <a:p>
            <a:pPr>
              <a:tabLst>
                <a:tab pos="7651750" algn="l"/>
              </a:tabLst>
            </a:pPr>
            <a:r>
              <a:rPr lang="en-US" dirty="0" smtClean="0"/>
              <a:t>Hamlet then lists all of the grievances against Claudius (dead father, whore mother, and took the crown– mirrors Claudius’ confession from earlier) and declares that he can gleefully kill Claudius for the offenses.</a:t>
            </a:r>
          </a:p>
          <a:p>
            <a:pPr>
              <a:tabLst>
                <a:tab pos="7651750" algn="l"/>
              </a:tabLst>
            </a:pPr>
            <a:r>
              <a:rPr lang="en-US" dirty="0" smtClean="0"/>
              <a:t>Hamlet admits he is sorry for Laertes and wants to make peace with him (there’s the Hamlet we love).</a:t>
            </a:r>
            <a:endParaRPr lang="en-US" dirty="0"/>
          </a:p>
        </p:txBody>
      </p:sp>
    </p:spTree>
    <p:extLst>
      <p:ext uri="{BB962C8B-B14F-4D97-AF65-F5344CB8AC3E}">
        <p14:creationId xmlns:p14="http://schemas.microsoft.com/office/powerpoint/2010/main" val="36430249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Hamlet is told that Laertes has challenged him to a “friendly” duel… right now!</a:t>
            </a:r>
          </a:p>
          <a:p>
            <a:r>
              <a:rPr lang="en-US" dirty="0" smtClean="0"/>
              <a:t>Claudius has staked his money on Hamlet’s success (he’s overdoing it a bit– 6 horses, 6 swords, 3 carriages, and a bunch of other stuff).</a:t>
            </a:r>
          </a:p>
          <a:p>
            <a:r>
              <a:rPr lang="en-US" dirty="0" smtClean="0"/>
              <a:t>Horatio tries to warn Hamlet to be cautious and offers to make his excuses if he doesn’t feel up to it.  (Interesting… discuss).</a:t>
            </a:r>
          </a:p>
          <a:p>
            <a:r>
              <a:rPr lang="en-US" dirty="0" smtClean="0"/>
              <a:t>Hamlet responds… Act V, Scene 1, line 233 (</a:t>
            </a:r>
            <a:r>
              <a:rPr lang="en-US" dirty="0" err="1" smtClean="0"/>
              <a:t>pg</a:t>
            </a:r>
            <a:r>
              <a:rPr lang="en-US" dirty="0" smtClean="0"/>
              <a:t> 271)  “fall of the sparrow”</a:t>
            </a:r>
          </a:p>
          <a:p>
            <a:endParaRPr lang="en-US" dirty="0"/>
          </a:p>
        </p:txBody>
      </p:sp>
    </p:spTree>
    <p:extLst>
      <p:ext uri="{BB962C8B-B14F-4D97-AF65-F5344CB8AC3E}">
        <p14:creationId xmlns:p14="http://schemas.microsoft.com/office/powerpoint/2010/main" val="7981484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r>
              <a:rPr lang="en-US" sz="2400" dirty="0" smtClean="0"/>
              <a:t>“Not a whit, we defy augury: there’s a special providence in the fall of a sparrow.  If it be now, ‘tis not to come; if it be not to come, it will be now; if it be not now, yet it will come: the readiness is all: since no man has aught of what he leaves, what </a:t>
            </a:r>
            <a:r>
              <a:rPr lang="en-US" sz="2400" dirty="0" err="1" smtClean="0"/>
              <a:t>is’t</a:t>
            </a:r>
            <a:r>
              <a:rPr lang="en-US" sz="2400" dirty="0" smtClean="0"/>
              <a:t> to leave betimes?  Let be.”</a:t>
            </a:r>
          </a:p>
          <a:p>
            <a:endParaRPr lang="en-US" sz="2400" dirty="0" smtClean="0"/>
          </a:p>
          <a:p>
            <a:r>
              <a:rPr lang="en-US" sz="2400" dirty="0" smtClean="0"/>
              <a:t>What is Hamlet saying to us here?</a:t>
            </a:r>
          </a:p>
          <a:p>
            <a:pPr lvl="1"/>
            <a:r>
              <a:rPr lang="en-US" sz="2400" dirty="0" smtClean="0"/>
              <a:t>He recognizes his friend is worried about him and he is acknowledging to his friend that he knows he is walking into his potential death because Laertes wants to kill him.</a:t>
            </a:r>
          </a:p>
          <a:p>
            <a:pPr lvl="1"/>
            <a:r>
              <a:rPr lang="en-US" sz="2400" dirty="0" smtClean="0"/>
              <a:t>This then, becomes a friend telling his friend goodbye.  </a:t>
            </a:r>
          </a:p>
          <a:p>
            <a:pPr lvl="1"/>
            <a:r>
              <a:rPr lang="en-US" sz="2400" dirty="0" smtClean="0"/>
              <a:t>Whatever happens will happen; we are all going to die eventually, if it is his time… let it be.  It’s all going to be ok.</a:t>
            </a:r>
          </a:p>
          <a:p>
            <a:pPr lvl="1"/>
            <a:r>
              <a:rPr lang="en-US" sz="2400" dirty="0" smtClean="0"/>
              <a:t>He is talking to Horatio:  suggests this is a truthful, honest moment.</a:t>
            </a:r>
          </a:p>
          <a:p>
            <a:pPr lvl="1"/>
            <a:r>
              <a:rPr lang="en-US" sz="2400" dirty="0" smtClean="0"/>
              <a:t>When it’s our time, it’s our time.  We can’t predict it or control it.  We can only always be ready for it. </a:t>
            </a:r>
          </a:p>
          <a:p>
            <a:pPr lvl="1"/>
            <a:r>
              <a:rPr lang="en-US" sz="2400" dirty="0" smtClean="0"/>
              <a:t>Acceptance of death.  </a:t>
            </a:r>
          </a:p>
          <a:p>
            <a:pPr lvl="1"/>
            <a:r>
              <a:rPr lang="en-US" sz="2400" dirty="0" smtClean="0"/>
              <a:t>Idea of fate:  God’s will… very religious (Protestant) connotations</a:t>
            </a:r>
          </a:p>
          <a:p>
            <a:pPr lvl="1"/>
            <a:endParaRPr lang="en-US" sz="2000" dirty="0" smtClean="0"/>
          </a:p>
        </p:txBody>
      </p:sp>
    </p:spTree>
    <p:extLst>
      <p:ext uri="{BB962C8B-B14F-4D97-AF65-F5344CB8AC3E}">
        <p14:creationId xmlns:p14="http://schemas.microsoft.com/office/powerpoint/2010/main" val="111289257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Emotional </a:t>
            </a:r>
            <a:r>
              <a:rPr lang="en-US" u="sng" dirty="0" smtClean="0"/>
              <a:t>Resolution</a:t>
            </a:r>
            <a:r>
              <a:rPr lang="en-US" dirty="0" smtClean="0"/>
              <a:t>:</a:t>
            </a:r>
            <a:endParaRPr lang="en-US" dirty="0"/>
          </a:p>
        </p:txBody>
      </p:sp>
      <p:sp>
        <p:nvSpPr>
          <p:cNvPr id="3" name="Content Placeholder 2"/>
          <p:cNvSpPr>
            <a:spLocks noGrp="1"/>
          </p:cNvSpPr>
          <p:nvPr>
            <p:ph idx="1"/>
          </p:nvPr>
        </p:nvSpPr>
        <p:spPr>
          <a:xfrm>
            <a:off x="304800" y="838200"/>
            <a:ext cx="8382000" cy="5715000"/>
          </a:xfrm>
        </p:spPr>
        <p:txBody>
          <a:bodyPr>
            <a:normAutofit fontScale="77500" lnSpcReduction="20000"/>
          </a:bodyPr>
          <a:lstStyle/>
          <a:p>
            <a:r>
              <a:rPr lang="en-US" dirty="0" smtClean="0"/>
              <a:t>Notice this statement is short.</a:t>
            </a:r>
          </a:p>
          <a:p>
            <a:pPr lvl="1"/>
            <a:r>
              <a:rPr lang="en-US" dirty="0" smtClean="0"/>
              <a:t>6 lines.  </a:t>
            </a:r>
          </a:p>
          <a:p>
            <a:pPr lvl="1"/>
            <a:r>
              <a:rPr lang="en-US" dirty="0" smtClean="0"/>
              <a:t>Compare to other soliloquys or monologues</a:t>
            </a:r>
          </a:p>
          <a:p>
            <a:pPr lvl="1"/>
            <a:r>
              <a:rPr lang="en-US" dirty="0" smtClean="0"/>
              <a:t>He’s done.  Pondering over existentialism is over and he’s accepted and decided.  </a:t>
            </a:r>
          </a:p>
          <a:p>
            <a:pPr lvl="2"/>
            <a:r>
              <a:rPr lang="en-US" dirty="0" smtClean="0"/>
              <a:t>To be or not to be?</a:t>
            </a:r>
          </a:p>
          <a:p>
            <a:pPr lvl="2"/>
            <a:r>
              <a:rPr lang="en-US" dirty="0" smtClean="0"/>
              <a:t>Answer:  Doesn’t matter and its ok. (Whitman-</a:t>
            </a:r>
            <a:r>
              <a:rPr lang="en-US" dirty="0" err="1" smtClean="0"/>
              <a:t>esque</a:t>
            </a:r>
            <a:r>
              <a:rPr lang="en-US" dirty="0" smtClean="0"/>
              <a:t>)</a:t>
            </a:r>
          </a:p>
          <a:p>
            <a:pPr lvl="2"/>
            <a:r>
              <a:rPr lang="en-US" dirty="0" smtClean="0"/>
              <a:t>Resolved the “impossibility of uncertainty”:  we can be certain about death.</a:t>
            </a:r>
          </a:p>
          <a:p>
            <a:pPr lvl="1"/>
            <a:r>
              <a:rPr lang="en-US" dirty="0" smtClean="0"/>
              <a:t>Ends with a period.  Declarative:  “Let be.”  </a:t>
            </a:r>
          </a:p>
          <a:p>
            <a:pPr lvl="1"/>
            <a:r>
              <a:rPr lang="en-US" dirty="0" smtClean="0"/>
              <a:t>Not interrupted.  Finality to statement.  Bold, direct as compared to Hamlet’s first line.</a:t>
            </a:r>
          </a:p>
          <a:p>
            <a:pPr lvl="1"/>
            <a:r>
              <a:rPr lang="en-US" dirty="0" smtClean="0"/>
              <a:t>If we respect the emotional crisis Hamlet has experienced, this is a release for him.  Calm, resolved, at peace, sure of himself.  Journey is over.</a:t>
            </a:r>
          </a:p>
          <a:p>
            <a:pPr lvl="1"/>
            <a:r>
              <a:rPr lang="en-US" dirty="0" smtClean="0"/>
              <a:t>Reflects Hamlet’s growth throughout the play from scared, anxious, hesitant to confident, calm, mature.</a:t>
            </a:r>
          </a:p>
          <a:p>
            <a:pPr lvl="1"/>
            <a:r>
              <a:rPr lang="en-US" dirty="0" smtClean="0"/>
              <a:t>Madness is over.  He made it through and found humanity.</a:t>
            </a:r>
            <a:endParaRPr lang="en-US" dirty="0"/>
          </a:p>
        </p:txBody>
      </p:sp>
    </p:spTree>
    <p:extLst>
      <p:ext uri="{BB962C8B-B14F-4D97-AF65-F5344CB8AC3E}">
        <p14:creationId xmlns:p14="http://schemas.microsoft.com/office/powerpoint/2010/main" val="18783086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Denouement:  tie up loose ends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Hamlet approaches Laertes, he apologizes for the wrongs he has done him and blames it on his madness.</a:t>
            </a:r>
          </a:p>
          <a:p>
            <a:r>
              <a:rPr lang="en-US" dirty="0" smtClean="0"/>
              <a:t>Laertes tells Hamlet that he appreciates the apology and will think on what Hamlet has said.  His need for revenge is satisfied but he’s not sure all is forgiven.</a:t>
            </a:r>
          </a:p>
          <a:p>
            <a:r>
              <a:rPr lang="en-US" dirty="0" smtClean="0"/>
              <a:t>They grab their swords and prepare for the mock duel.</a:t>
            </a:r>
          </a:p>
          <a:p>
            <a:r>
              <a:rPr lang="en-US" dirty="0" smtClean="0"/>
              <a:t>At first Hamlet is winning so Claudius attempts to get Hamlet to drink the wine.  Hamlet declines.</a:t>
            </a:r>
          </a:p>
        </p:txBody>
      </p:sp>
    </p:spTree>
    <p:extLst>
      <p:ext uri="{BB962C8B-B14F-4D97-AF65-F5344CB8AC3E}">
        <p14:creationId xmlns:p14="http://schemas.microsoft.com/office/powerpoint/2010/main" val="2911818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Hamlet soliloquy:</a:t>
            </a:r>
            <a:endParaRPr lang="en-US" dirty="0"/>
          </a:p>
        </p:txBody>
      </p:sp>
      <p:sp>
        <p:nvSpPr>
          <p:cNvPr id="3" name="Content Placeholder 2"/>
          <p:cNvSpPr>
            <a:spLocks noGrp="1"/>
          </p:cNvSpPr>
          <p:nvPr>
            <p:ph idx="1"/>
          </p:nvPr>
        </p:nvSpPr>
        <p:spPr>
          <a:xfrm>
            <a:off x="381000" y="1295400"/>
            <a:ext cx="8458200" cy="5135563"/>
          </a:xfrm>
        </p:spPr>
        <p:txBody>
          <a:bodyPr>
            <a:normAutofit fontScale="85000" lnSpcReduction="10000"/>
          </a:bodyPr>
          <a:lstStyle/>
          <a:p>
            <a:r>
              <a:rPr lang="en-US" dirty="0" smtClean="0"/>
              <a:t>We learn that Hamlet is contemplating suicide,</a:t>
            </a:r>
          </a:p>
          <a:p>
            <a:pPr lvl="1"/>
            <a:r>
              <a:rPr lang="en-US" dirty="0" smtClean="0"/>
              <a:t>he won’t because it violates his religious beliefs </a:t>
            </a:r>
          </a:p>
          <a:p>
            <a:pPr lvl="1"/>
            <a:r>
              <a:rPr lang="en-US" dirty="0" smtClean="0"/>
              <a:t>this is important in that he will challenge other Protestant beliefs, but suicide is universally taboo in all Christian religions– creating religious ambiguity</a:t>
            </a:r>
          </a:p>
          <a:p>
            <a:pPr lvl="1"/>
            <a:r>
              <a:rPr lang="en-US" dirty="0" smtClean="0"/>
              <a:t>Is this a sign of character weakness?  Is Hamlet a weak male?</a:t>
            </a:r>
          </a:p>
          <a:p>
            <a:r>
              <a:rPr lang="en-US" dirty="0" smtClean="0"/>
              <a:t>During the soliloquy, we also learn a lot about Hamlet and his perspective regarding everyone around him (including himself) which leads to character development.</a:t>
            </a:r>
          </a:p>
          <a:p>
            <a:pPr lvl="1"/>
            <a:r>
              <a:rPr lang="en-US" dirty="0" smtClean="0"/>
              <a:t>Perceives his mother as deceptive: generalized to all women.</a:t>
            </a:r>
          </a:p>
          <a:p>
            <a:pPr lvl="1"/>
            <a:r>
              <a:rPr lang="en-US" dirty="0" smtClean="0"/>
              <a:t>Views himself as weak, ineffective, self-doubt</a:t>
            </a:r>
          </a:p>
          <a:p>
            <a:pPr lvl="1"/>
            <a:r>
              <a:rPr lang="en-US" dirty="0" smtClean="0"/>
              <a:t>Establishes Claudius as the antagonist/villain</a:t>
            </a:r>
            <a:endParaRPr lang="en-US" dirty="0"/>
          </a:p>
        </p:txBody>
      </p:sp>
    </p:spTree>
    <p:extLst>
      <p:ext uri="{BB962C8B-B14F-4D97-AF65-F5344CB8AC3E}">
        <p14:creationId xmlns:p14="http://schemas.microsoft.com/office/powerpoint/2010/main" val="372461172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Denouement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Strange moment with Gertrude:  Gertrude intercedes and drinks the wine (did she know it was poisoned?), then gently wipes Hamlet’s brow (very motherly).  </a:t>
            </a:r>
          </a:p>
          <a:p>
            <a:pPr lvl="1"/>
            <a:r>
              <a:rPr lang="en-US" dirty="0"/>
              <a:t>Notice:  she disobeys Claudius when Claudius tells her not to drink.  She knows what she is doing.</a:t>
            </a:r>
          </a:p>
          <a:p>
            <a:pPr lvl="1"/>
            <a:r>
              <a:rPr lang="en-US" dirty="0"/>
              <a:t>She is affectionate towards Hamlet for the first time in the play.  Does she recognize what she has done and the damage she has caused to her son?</a:t>
            </a:r>
          </a:p>
          <a:p>
            <a:pPr lvl="1"/>
            <a:r>
              <a:rPr lang="en-US" dirty="0"/>
              <a:t>Claudius does not reveal the poison; instead he lets his “beloved” wife drink the poison.</a:t>
            </a:r>
          </a:p>
          <a:p>
            <a:endParaRPr lang="en-US" dirty="0"/>
          </a:p>
        </p:txBody>
      </p:sp>
    </p:spTree>
    <p:extLst>
      <p:ext uri="{BB962C8B-B14F-4D97-AF65-F5344CB8AC3E}">
        <p14:creationId xmlns:p14="http://schemas.microsoft.com/office/powerpoint/2010/main" val="9902424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smtClean="0"/>
              <a:t>The duel continues and Laertes wounds Hamlet. </a:t>
            </a:r>
          </a:p>
          <a:p>
            <a:pPr lvl="1"/>
            <a:r>
              <a:rPr lang="en-US" dirty="0" smtClean="0"/>
              <a:t>“In an aside, Laertes admits he’s having second thoughts.  After all, Hamlet and Laertes have been friends for a long time and Hamlet is hurting just as much as Laertes over everything (remember the Rosemary).</a:t>
            </a:r>
          </a:p>
          <a:p>
            <a:r>
              <a:rPr lang="en-US" dirty="0" smtClean="0"/>
              <a:t>Somehow they switch swords (how else will the play progress?) and Hamlet stabs Laertes.</a:t>
            </a:r>
          </a:p>
          <a:p>
            <a:r>
              <a:rPr lang="en-US" dirty="0" smtClean="0"/>
              <a:t>Gertrude, Hamlet, and Laertes all start to fall from the poison.  </a:t>
            </a:r>
            <a:endParaRPr lang="en-US" dirty="0"/>
          </a:p>
          <a:p>
            <a:pPr lvl="1"/>
            <a:r>
              <a:rPr lang="en-US" dirty="0" smtClean="0"/>
              <a:t>“I am justly killed with mine own treason.”</a:t>
            </a:r>
          </a:p>
          <a:p>
            <a:pPr lvl="1"/>
            <a:r>
              <a:rPr lang="en-US" dirty="0" smtClean="0"/>
              <a:t>Claudius tries to cover what he’s done but Gertrude announces she’s been poisoned by the drink meant for Hamlet so Claudius is revealed.</a:t>
            </a:r>
          </a:p>
          <a:p>
            <a:pPr lvl="1"/>
            <a:r>
              <a:rPr lang="en-US" dirty="0" smtClean="0"/>
              <a:t>Laertes furthers the revelation by telling Hamlet everything.  What helps Laertes decide to reveal all?</a:t>
            </a:r>
          </a:p>
          <a:p>
            <a:endParaRPr lang="en-US" dirty="0" smtClean="0"/>
          </a:p>
          <a:p>
            <a:pPr lvl="1"/>
            <a:endParaRPr lang="en-US" dirty="0"/>
          </a:p>
        </p:txBody>
      </p:sp>
    </p:spTree>
    <p:extLst>
      <p:ext uri="{BB962C8B-B14F-4D97-AF65-F5344CB8AC3E}">
        <p14:creationId xmlns:p14="http://schemas.microsoft.com/office/powerpoint/2010/main" val="322517063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sz="2700" dirty="0" smtClean="0"/>
              <a:t>More denouement</a:t>
            </a:r>
            <a:r>
              <a:rPr lang="en-US" sz="2400" dirty="0" smtClean="0"/>
              <a:t>:</a:t>
            </a:r>
            <a:endParaRPr lang="en-US" sz="2400"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en-US" dirty="0"/>
              <a:t>Hamlet stabs Claudius with the poisoned sword and then forces Claudius to drink the last of the poisoned wine and Claudius dies quickly:  fair retribution</a:t>
            </a:r>
            <a:r>
              <a:rPr lang="en-US" dirty="0" smtClean="0"/>
              <a:t>? </a:t>
            </a:r>
          </a:p>
          <a:p>
            <a:r>
              <a:rPr lang="en-US" dirty="0" smtClean="0"/>
              <a:t>As Laertes dies, he asks for Hamlet’s forgiveness and declares that the deaths of Polonius and Ophelia are neither of their faults.</a:t>
            </a:r>
          </a:p>
          <a:p>
            <a:r>
              <a:rPr lang="en-US" dirty="0" smtClean="0"/>
              <a:t>Hamlet is dying and tells Horatio to tell his story (remember me).  Horatio says he wants to die with Hamlet and Hamlet says don’t do it; tell my story!!!</a:t>
            </a:r>
          </a:p>
          <a:p>
            <a:endParaRPr lang="en-US" dirty="0"/>
          </a:p>
        </p:txBody>
      </p:sp>
    </p:spTree>
    <p:extLst>
      <p:ext uri="{BB962C8B-B14F-4D97-AF65-F5344CB8AC3E}">
        <p14:creationId xmlns:p14="http://schemas.microsoft.com/office/powerpoint/2010/main" val="315588882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r>
              <a:rPr lang="en-US" dirty="0"/>
              <a:t>They hear “fighting” noise and as Hamlet dies, his last words are:  </a:t>
            </a:r>
          </a:p>
          <a:p>
            <a:r>
              <a:rPr lang="en-US" dirty="0"/>
              <a:t>“O, I die, Horatio; the potent poison quite o’er-crows my spirit; I cannot live to hear the news from England; But I do prophesy the election lights on </a:t>
            </a:r>
            <a:r>
              <a:rPr lang="en-US" dirty="0" err="1"/>
              <a:t>Fortinbras</a:t>
            </a:r>
            <a:r>
              <a:rPr lang="en-US" dirty="0"/>
              <a:t>: he has my dying voice; So tell him, with the </a:t>
            </a:r>
            <a:r>
              <a:rPr lang="en-US" dirty="0" err="1"/>
              <a:t>occurrents</a:t>
            </a:r>
            <a:r>
              <a:rPr lang="en-US" dirty="0"/>
              <a:t>, more and less, which have solicited.– </a:t>
            </a:r>
            <a:r>
              <a:rPr lang="en-US" dirty="0">
                <a:solidFill>
                  <a:srgbClr val="FF0000"/>
                </a:solidFill>
              </a:rPr>
              <a:t>the rest is </a:t>
            </a:r>
            <a:r>
              <a:rPr lang="en-US" dirty="0" smtClean="0">
                <a:solidFill>
                  <a:srgbClr val="FF0000"/>
                </a:solidFill>
              </a:rPr>
              <a:t>silence</a:t>
            </a:r>
            <a:r>
              <a:rPr lang="en-US" dirty="0" smtClean="0"/>
              <a:t>.</a:t>
            </a:r>
          </a:p>
          <a:p>
            <a:r>
              <a:rPr lang="en-US" dirty="0" smtClean="0"/>
              <a:t>Hamlet predicts that </a:t>
            </a:r>
            <a:r>
              <a:rPr lang="en-US" dirty="0" err="1" smtClean="0"/>
              <a:t>Fortinbras</a:t>
            </a:r>
            <a:r>
              <a:rPr lang="en-US" dirty="0" smtClean="0"/>
              <a:t> will become the next ruler of Denmark and Hamlet feels this is a good thing.  </a:t>
            </a:r>
          </a:p>
          <a:p>
            <a:pPr lvl="1"/>
            <a:r>
              <a:rPr lang="en-US" dirty="0" smtClean="0"/>
              <a:t>Notice this finishes up the ascension to the crown and puts to right the rotten state of Denmark because Hamlet has declared </a:t>
            </a:r>
            <a:r>
              <a:rPr lang="en-US" dirty="0" err="1" smtClean="0"/>
              <a:t>Fortinbras</a:t>
            </a:r>
            <a:r>
              <a:rPr lang="en-US" dirty="0" smtClean="0"/>
              <a:t> his worthy successor (unlike the seizure of the throne through deceptive means by Claudius).</a:t>
            </a:r>
          </a:p>
          <a:p>
            <a:endParaRPr lang="en-US" dirty="0"/>
          </a:p>
          <a:p>
            <a:endParaRPr lang="en-US" dirty="0"/>
          </a:p>
        </p:txBody>
      </p:sp>
    </p:spTree>
    <p:extLst>
      <p:ext uri="{BB962C8B-B14F-4D97-AF65-F5344CB8AC3E}">
        <p14:creationId xmlns:p14="http://schemas.microsoft.com/office/powerpoint/2010/main" val="79777807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smtClean="0"/>
              <a:t>Daaa</a:t>
            </a:r>
            <a:r>
              <a:rPr lang="en-US" dirty="0" smtClean="0"/>
              <a:t> da </a:t>
            </a:r>
            <a:r>
              <a:rPr lang="en-US" dirty="0" err="1" smtClean="0"/>
              <a:t>da</a:t>
            </a:r>
            <a:r>
              <a:rPr lang="en-US" dirty="0" smtClean="0"/>
              <a:t> </a:t>
            </a:r>
            <a:r>
              <a:rPr lang="en-US" dirty="0" err="1" smtClean="0"/>
              <a:t>daaa</a:t>
            </a:r>
            <a:r>
              <a:rPr lang="en-US" dirty="0" smtClean="0"/>
              <a:t>!  Conclusion</a:t>
            </a:r>
            <a:endParaRPr lang="en-US" dirty="0"/>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r>
              <a:rPr lang="en-US" dirty="0" err="1" smtClean="0"/>
              <a:t>Fortinbras</a:t>
            </a:r>
            <a:r>
              <a:rPr lang="en-US" dirty="0" smtClean="0"/>
              <a:t> arrives and demands an accounting for all of the dead bodies and says that he will claim the throne since everyone else is dead.</a:t>
            </a:r>
          </a:p>
          <a:p>
            <a:r>
              <a:rPr lang="en-US" dirty="0" smtClean="0"/>
              <a:t>The English ambassadors arrive and announce that R + G are dead…. </a:t>
            </a:r>
            <a:r>
              <a:rPr lang="en-US" dirty="0" err="1" smtClean="0"/>
              <a:t>Kinda</a:t>
            </a:r>
            <a:r>
              <a:rPr lang="en-US" dirty="0" smtClean="0"/>
              <a:t> anti-climatic yea?</a:t>
            </a:r>
          </a:p>
          <a:p>
            <a:r>
              <a:rPr lang="en-US" dirty="0" err="1" smtClean="0"/>
              <a:t>Fortinbras</a:t>
            </a:r>
            <a:r>
              <a:rPr lang="en-US" dirty="0" smtClean="0"/>
              <a:t> promises to give Hamlet an honorable (soldiers) funeral as a fallen king.</a:t>
            </a:r>
          </a:p>
          <a:p>
            <a:r>
              <a:rPr lang="en-US" dirty="0" smtClean="0"/>
              <a:t>Horatio promises to tell all.</a:t>
            </a:r>
          </a:p>
          <a:p>
            <a:pPr lvl="1"/>
            <a:r>
              <a:rPr lang="en-US" dirty="0" smtClean="0"/>
              <a:t>Place the bodies “high on a stage” for all the world (and audience) to see while Horatio tells the true story of what happened.</a:t>
            </a:r>
          </a:p>
          <a:p>
            <a:pPr lvl="1"/>
            <a:r>
              <a:rPr lang="en-US" dirty="0" smtClean="0"/>
              <a:t>This is a nice closing to the play.  It reminds us that we have been in fact watching a play and must genuinely contemplate the idea of truth versus performance.</a:t>
            </a:r>
          </a:p>
          <a:p>
            <a:pPr lvl="1"/>
            <a:r>
              <a:rPr lang="en-US" dirty="0" smtClean="0"/>
              <a:t>This moment (retelling Hamlet’s tale) shows that while theater is fictional, it has the power to immortalize and documents history.   Think about all of the history that is included in the play and what we learned about the universality of humanity.</a:t>
            </a:r>
          </a:p>
          <a:p>
            <a:pPr lvl="1"/>
            <a:r>
              <a:rPr lang="en-US" dirty="0" smtClean="0"/>
              <a:t> Hamlet will be around for another 400 years.</a:t>
            </a:r>
            <a:endParaRPr lang="en-US" dirty="0"/>
          </a:p>
        </p:txBody>
      </p:sp>
    </p:spTree>
    <p:extLst>
      <p:ext uri="{BB962C8B-B14F-4D97-AF65-F5344CB8AC3E}">
        <p14:creationId xmlns:p14="http://schemas.microsoft.com/office/powerpoint/2010/main" val="13398507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commentary and thoughts on </a:t>
            </a:r>
            <a:r>
              <a:rPr lang="en-US" i="1" dirty="0" smtClean="0"/>
              <a:t>Hamlet</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867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t>Themes established through character development</a:t>
            </a:r>
            <a:endParaRPr lang="en-US" sz="2800" dirty="0"/>
          </a:p>
        </p:txBody>
      </p:sp>
      <p:sp>
        <p:nvSpPr>
          <p:cNvPr id="3" name="Content Placeholder 2"/>
          <p:cNvSpPr>
            <a:spLocks noGrp="1"/>
          </p:cNvSpPr>
          <p:nvPr>
            <p:ph idx="1"/>
          </p:nvPr>
        </p:nvSpPr>
        <p:spPr>
          <a:xfrm>
            <a:off x="457200" y="838200"/>
            <a:ext cx="8229600" cy="5715000"/>
          </a:xfrm>
        </p:spPr>
        <p:txBody>
          <a:bodyPr>
            <a:noAutofit/>
          </a:bodyPr>
          <a:lstStyle/>
          <a:p>
            <a:r>
              <a:rPr lang="en-US" sz="2000" dirty="0" smtClean="0"/>
              <a:t>Gender roles: </a:t>
            </a:r>
          </a:p>
          <a:p>
            <a:r>
              <a:rPr lang="en-US" sz="2000" dirty="0" smtClean="0"/>
              <a:t>Male archetypes:   </a:t>
            </a:r>
          </a:p>
          <a:p>
            <a:pPr lvl="1"/>
            <a:r>
              <a:rPr lang="en-US" sz="2000" dirty="0" smtClean="0"/>
              <a:t>Hamlet:  First words are an aside; Hamlet is emotional and very moody.  He has a dark humor. </a:t>
            </a:r>
          </a:p>
          <a:p>
            <a:pPr lvl="2"/>
            <a:r>
              <a:rPr lang="en-US" sz="2000" dirty="0" smtClean="0"/>
              <a:t> He is indecisive, introverted, intellectual, Typical Protestant son.  </a:t>
            </a:r>
          </a:p>
          <a:p>
            <a:pPr lvl="2"/>
            <a:r>
              <a:rPr lang="en-US" sz="2000" dirty="0" smtClean="0"/>
              <a:t>He idolizes his father and is struggling with his father’s death.  </a:t>
            </a:r>
          </a:p>
          <a:p>
            <a:pPr lvl="2"/>
            <a:r>
              <a:rPr lang="en-US" sz="2000" dirty="0" smtClean="0"/>
              <a:t>He resents Claudius and his mother’s marriage.  He feels betrayed by his mother, and his family.  </a:t>
            </a:r>
          </a:p>
          <a:p>
            <a:pPr lvl="1"/>
            <a:r>
              <a:rPr lang="en-US" sz="2000" dirty="0" smtClean="0"/>
              <a:t>Hamlet is not considered “manly” because he is more intellectual and emotional.  (side note:  we do not ever really know how old Hamlet is… 15-30). </a:t>
            </a:r>
          </a:p>
          <a:p>
            <a:pPr lvl="1"/>
            <a:r>
              <a:rPr lang="en-US" sz="2000" dirty="0" smtClean="0"/>
              <a:t>Intelligence versus action.  What if he acts hastily and he is wrong or mad?  State consequences larger than the individual</a:t>
            </a:r>
          </a:p>
          <a:p>
            <a:pPr lvl="1"/>
            <a:r>
              <a:rPr lang="en-US" sz="2000" dirty="0" smtClean="0"/>
              <a:t>Compares self to Hercules (not):  lacks self-esteem and self-worth.  Establishes self-doubt before Hamlet’s journey.</a:t>
            </a:r>
          </a:p>
          <a:p>
            <a:endParaRPr lang="en-US" sz="1800" dirty="0"/>
          </a:p>
        </p:txBody>
      </p:sp>
    </p:spTree>
    <p:extLst>
      <p:ext uri="{BB962C8B-B14F-4D97-AF65-F5344CB8AC3E}">
        <p14:creationId xmlns:p14="http://schemas.microsoft.com/office/powerpoint/2010/main" val="2837720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6814</TotalTime>
  <Words>9879</Words>
  <Application>Microsoft Office PowerPoint</Application>
  <PresentationFormat>On-screen Show (4:3)</PresentationFormat>
  <Paragraphs>662</Paragraphs>
  <Slides>85</Slides>
  <Notes>1</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Hamlet </vt:lpstr>
      <vt:lpstr>Act 1, Scene 1:  Brief summary</vt:lpstr>
      <vt:lpstr>Act I-- Exposition</vt:lpstr>
      <vt:lpstr>Horatio’s monologue</vt:lpstr>
      <vt:lpstr>Theme:  Father and son motif</vt:lpstr>
      <vt:lpstr>Ghost is important!!!</vt:lpstr>
      <vt:lpstr>Act I, Scene 2:  Brief summary</vt:lpstr>
      <vt:lpstr>Hamlet soliloquy:</vt:lpstr>
      <vt:lpstr>Themes established through character development</vt:lpstr>
      <vt:lpstr>PowerPoint Presentation</vt:lpstr>
      <vt:lpstr>Themes established through character development</vt:lpstr>
      <vt:lpstr>Themes continued:</vt:lpstr>
      <vt:lpstr>Act 1, Scene 3:  Brief Summary</vt:lpstr>
      <vt:lpstr>Ophelia:  Character Development</vt:lpstr>
      <vt:lpstr>Polonius:  parallel to Claudius--</vt:lpstr>
      <vt:lpstr>Act 1, Scenes 4 and 5:  brief summary</vt:lpstr>
      <vt:lpstr>Scene 4:  Questions, questions:   Technique of questioning</vt:lpstr>
      <vt:lpstr>Don’t go:  other characters:</vt:lpstr>
      <vt:lpstr>Meanwhile, Claudius is throwing a party; Hamlet is disgusted with the excess.</vt:lpstr>
      <vt:lpstr>“Something is rotten in the State of Denmark”  Marcellus, Act 1, Scene 4</vt:lpstr>
      <vt:lpstr>Scene 5; the talk and learning from the ghost</vt:lpstr>
      <vt:lpstr>More Religious allusions:</vt:lpstr>
      <vt:lpstr>Queen Gertrude:</vt:lpstr>
      <vt:lpstr>“Adieu, Adieu!  Hamlet, remember me!” -The Ghost (King Hamlet) --  Act I, Scene 5</vt:lpstr>
      <vt:lpstr>Hamlet declares he will act strange as part of his plan and makes his friends swear (repeatedly) not to tell…</vt:lpstr>
      <vt:lpstr>End of Act I</vt:lpstr>
      <vt:lpstr>Act II, Scene 1</vt:lpstr>
      <vt:lpstr>Act II, Scene 1</vt:lpstr>
      <vt:lpstr>Beyond the previous discussions</vt:lpstr>
      <vt:lpstr>Act II, Scene 2</vt:lpstr>
      <vt:lpstr>Gross imagery!!</vt:lpstr>
      <vt:lpstr>Friends… true friends</vt:lpstr>
      <vt:lpstr>Hecuba!</vt:lpstr>
      <vt:lpstr>Twas Aeneas tale to Dido… Priam’s slaughter.</vt:lpstr>
      <vt:lpstr>What does the soliloquy mean?</vt:lpstr>
      <vt:lpstr>Act III</vt:lpstr>
      <vt:lpstr>To be, or not to be– that is the question</vt:lpstr>
      <vt:lpstr>PowerPoint Presentation</vt:lpstr>
      <vt:lpstr>Confrontation with Ophelia:  notice it’s the first time we actually see them together!</vt:lpstr>
      <vt:lpstr>“Get thee to a nunnery:  why wouldst thou be a breeder of sinners?”</vt:lpstr>
      <vt:lpstr>Black moment?  Wait for it?  Don’t decide yet!</vt:lpstr>
      <vt:lpstr>Act III, Scene 2:  The play within the play</vt:lpstr>
      <vt:lpstr>Everyone shows up to watch the play</vt:lpstr>
      <vt:lpstr>Interaction with Ophelia:  public vs. private behavior</vt:lpstr>
      <vt:lpstr>Let’s talk about the play within the play.</vt:lpstr>
      <vt:lpstr>PowerPoint Presentation</vt:lpstr>
      <vt:lpstr>PowerPoint Presentation</vt:lpstr>
      <vt:lpstr>But first:  Act III, Scene 3</vt:lpstr>
      <vt:lpstr>PowerPoint Presentation</vt:lpstr>
      <vt:lpstr>Act III, Scene 4</vt:lpstr>
      <vt:lpstr>Enter ghost:  talks Hamlet down</vt:lpstr>
      <vt:lpstr>PowerPoint Presentation</vt:lpstr>
      <vt:lpstr>Pause for a commercial break:</vt:lpstr>
      <vt:lpstr>Act IV, Scene 1</vt:lpstr>
      <vt:lpstr>Act IV, Scene 2</vt:lpstr>
      <vt:lpstr>Act IV, Scene 3</vt:lpstr>
      <vt:lpstr>PowerPoint Presentation</vt:lpstr>
      <vt:lpstr>Act IV, Scene 4</vt:lpstr>
      <vt:lpstr>Act IV, Scene 5</vt:lpstr>
      <vt:lpstr>Laertes shows up!   </vt:lpstr>
      <vt:lpstr>The language of flowers:  </vt:lpstr>
      <vt:lpstr>PowerPoint Presentation</vt:lpstr>
      <vt:lpstr>Claudius… deceptive:</vt:lpstr>
      <vt:lpstr>Act IV, Scene 6</vt:lpstr>
      <vt:lpstr>Act IV, Scene 7</vt:lpstr>
      <vt:lpstr>PowerPoint Presentation</vt:lpstr>
      <vt:lpstr>The plan:  blood thirsty villains!</vt:lpstr>
      <vt:lpstr>Enter Queen:  Exit Ophelia</vt:lpstr>
      <vt:lpstr>Act V:  The End!!!  Waiitt fooorrr Itttt!!!</vt:lpstr>
      <vt:lpstr>PowerPoint Presentation</vt:lpstr>
      <vt:lpstr>Plot device:  Hamlet learns about Ophelia</vt:lpstr>
      <vt:lpstr>What’s up with the priest?</vt:lpstr>
      <vt:lpstr>PowerPoint Presentation</vt:lpstr>
      <vt:lpstr>PowerPoint Presentation</vt:lpstr>
      <vt:lpstr>Act V, Scene 2:  The end!!</vt:lpstr>
      <vt:lpstr>PowerPoint Presentation</vt:lpstr>
      <vt:lpstr>PowerPoint Presentation</vt:lpstr>
      <vt:lpstr>Emotional Resolution:</vt:lpstr>
      <vt:lpstr>Denouement:  tie up loose ends</vt:lpstr>
      <vt:lpstr>Denouement continued</vt:lpstr>
      <vt:lpstr>PowerPoint Presentation</vt:lpstr>
      <vt:lpstr>More denouement:</vt:lpstr>
      <vt:lpstr>PowerPoint Presentation</vt:lpstr>
      <vt:lpstr>Daaa da da daaa!  Conclusion</vt:lpstr>
      <vt:lpstr>Final commentary and thoughts on Hamlet?</vt:lpstr>
    </vt:vector>
  </TitlesOfParts>
  <Company>Stockton Unified School Distrcit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dc:title>
  <dc:creator>Kristina A. Schoch Giannosa</dc:creator>
  <cp:lastModifiedBy>Kristina A. Schoch Giannosa</cp:lastModifiedBy>
  <cp:revision>98</cp:revision>
  <dcterms:created xsi:type="dcterms:W3CDTF">2012-03-26T17:10:12Z</dcterms:created>
  <dcterms:modified xsi:type="dcterms:W3CDTF">2012-04-16T17:09:23Z</dcterms:modified>
</cp:coreProperties>
</file>