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67" r:id="rId5"/>
    <p:sldId id="264" r:id="rId6"/>
    <p:sldId id="263" r:id="rId7"/>
    <p:sldId id="265" r:id="rId8"/>
    <p:sldId id="266" r:id="rId9"/>
    <p:sldId id="258" r:id="rId10"/>
    <p:sldId id="257" r:id="rId11"/>
    <p:sldId id="259" r:id="rId12"/>
    <p:sldId id="260" r:id="rId13"/>
    <p:sldId id="261" r:id="rId14"/>
    <p:sldId id="262"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C27D5F-7A70-4DDC-8AF8-175EA6EA2B58}"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375821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27D5F-7A70-4DDC-8AF8-175EA6EA2B58}"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281946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27D5F-7A70-4DDC-8AF8-175EA6EA2B58}"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336080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27D5F-7A70-4DDC-8AF8-175EA6EA2B58}"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385026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C27D5F-7A70-4DDC-8AF8-175EA6EA2B58}"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241562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C27D5F-7A70-4DDC-8AF8-175EA6EA2B58}"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275360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C27D5F-7A70-4DDC-8AF8-175EA6EA2B58}" type="datetimeFigureOut">
              <a:rPr lang="en-US" smtClean="0"/>
              <a:t>4/25/2012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345617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27D5F-7A70-4DDC-8AF8-175EA6EA2B58}" type="datetimeFigureOut">
              <a:rPr lang="en-US" smtClean="0"/>
              <a:t>4/25/2012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35624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27D5F-7A70-4DDC-8AF8-175EA6EA2B58}" type="datetimeFigureOut">
              <a:rPr lang="en-US" smtClean="0"/>
              <a:t>4/25/2012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29062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27D5F-7A70-4DDC-8AF8-175EA6EA2B58}"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283581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27D5F-7A70-4DDC-8AF8-175EA6EA2B58}"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2F1B7-BBAC-4441-8B89-37C564E29201}" type="slidenum">
              <a:rPr lang="en-US" smtClean="0"/>
              <a:t>‹#›</a:t>
            </a:fld>
            <a:endParaRPr lang="en-US"/>
          </a:p>
        </p:txBody>
      </p:sp>
    </p:spTree>
    <p:extLst>
      <p:ext uri="{BB962C8B-B14F-4D97-AF65-F5344CB8AC3E}">
        <p14:creationId xmlns:p14="http://schemas.microsoft.com/office/powerpoint/2010/main" val="161106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27D5F-7A70-4DDC-8AF8-175EA6EA2B58}" type="datetimeFigureOut">
              <a:rPr lang="en-US" smtClean="0"/>
              <a:t>4/25/2012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2F1B7-BBAC-4441-8B89-37C564E29201}" type="slidenum">
              <a:rPr lang="en-US" smtClean="0"/>
              <a:t>‹#›</a:t>
            </a:fld>
            <a:endParaRPr lang="en-US"/>
          </a:p>
        </p:txBody>
      </p:sp>
    </p:spTree>
    <p:extLst>
      <p:ext uri="{BB962C8B-B14F-4D97-AF65-F5344CB8AC3E}">
        <p14:creationId xmlns:p14="http://schemas.microsoft.com/office/powerpoint/2010/main" val="3110610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Scarlet Letter</a:t>
            </a:r>
            <a:endParaRPr lang="en-US" dirty="0"/>
          </a:p>
        </p:txBody>
      </p:sp>
      <p:sp>
        <p:nvSpPr>
          <p:cNvPr id="3" name="Subtitle 2"/>
          <p:cNvSpPr>
            <a:spLocks noGrp="1"/>
          </p:cNvSpPr>
          <p:nvPr>
            <p:ph type="subTitle" idx="1"/>
          </p:nvPr>
        </p:nvSpPr>
        <p:spPr/>
        <p:txBody>
          <a:bodyPr/>
          <a:lstStyle/>
          <a:p>
            <a:r>
              <a:rPr lang="en-US" dirty="0" smtClean="0"/>
              <a:t>Review and Must Knows for the IOC</a:t>
            </a:r>
            <a:endParaRPr lang="en-US" dirty="0"/>
          </a:p>
        </p:txBody>
      </p:sp>
    </p:spTree>
    <p:extLst>
      <p:ext uri="{BB962C8B-B14F-4D97-AF65-F5344CB8AC3E}">
        <p14:creationId xmlns:p14="http://schemas.microsoft.com/office/powerpoint/2010/main" val="5632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411162"/>
          </a:xfrm>
        </p:spPr>
        <p:txBody>
          <a:bodyPr>
            <a:noAutofit/>
          </a:bodyPr>
          <a:lstStyle/>
          <a:p>
            <a:pPr algn="l"/>
            <a:r>
              <a:rPr lang="en-US" sz="2400" dirty="0" smtClean="0"/>
              <a:t>Hester– not a Puritan, sent to new world and must learn new ways</a:t>
            </a:r>
            <a:endParaRPr lang="en-US" sz="2400" dirty="0"/>
          </a:p>
        </p:txBody>
      </p:sp>
      <p:sp>
        <p:nvSpPr>
          <p:cNvPr id="3" name="Content Placeholder 2"/>
          <p:cNvSpPr>
            <a:spLocks noGrp="1"/>
          </p:cNvSpPr>
          <p:nvPr>
            <p:ph idx="1"/>
          </p:nvPr>
        </p:nvSpPr>
        <p:spPr>
          <a:xfrm>
            <a:off x="457200" y="685800"/>
            <a:ext cx="8229600" cy="6172200"/>
          </a:xfrm>
        </p:spPr>
        <p:txBody>
          <a:bodyPr>
            <a:normAutofit fontScale="62500" lnSpcReduction="20000"/>
          </a:bodyPr>
          <a:lstStyle/>
          <a:p>
            <a:r>
              <a:rPr lang="en-US" dirty="0" smtClean="0"/>
              <a:t>Described as beautiful initially; loses beauty over time with conformity to the Puritan society.  </a:t>
            </a:r>
          </a:p>
          <a:p>
            <a:r>
              <a:rPr lang="en-US" dirty="0" smtClean="0"/>
              <a:t>Lives in isolation physically and emotionally</a:t>
            </a:r>
          </a:p>
          <a:p>
            <a:r>
              <a:rPr lang="en-US" dirty="0" smtClean="0"/>
              <a:t>strong willed; inner strength</a:t>
            </a:r>
          </a:p>
          <a:p>
            <a:pPr lvl="1"/>
            <a:r>
              <a:rPr lang="en-US" dirty="0" smtClean="0"/>
              <a:t>Defiant in scaffold scene</a:t>
            </a:r>
          </a:p>
          <a:p>
            <a:pPr lvl="1"/>
            <a:r>
              <a:rPr lang="en-US" dirty="0" smtClean="0"/>
              <a:t>Stands by her principles</a:t>
            </a:r>
          </a:p>
          <a:p>
            <a:pPr lvl="1"/>
            <a:r>
              <a:rPr lang="en-US" dirty="0" smtClean="0"/>
              <a:t>Raises baby alone</a:t>
            </a:r>
          </a:p>
          <a:p>
            <a:pPr lvl="1"/>
            <a:r>
              <a:rPr lang="en-US" dirty="0" smtClean="0"/>
              <a:t>Defends Pearl against establishment</a:t>
            </a:r>
          </a:p>
          <a:p>
            <a:pPr lvl="1"/>
            <a:r>
              <a:rPr lang="en-US" dirty="0" smtClean="0"/>
              <a:t>Stands up to </a:t>
            </a:r>
            <a:r>
              <a:rPr lang="en-US" dirty="0" err="1" smtClean="0"/>
              <a:t>Chillingworth</a:t>
            </a:r>
            <a:endParaRPr lang="en-US" dirty="0" smtClean="0"/>
          </a:p>
          <a:p>
            <a:pPr lvl="1"/>
            <a:r>
              <a:rPr lang="en-US" dirty="0" smtClean="0"/>
              <a:t>Honors her promises at personal cost</a:t>
            </a:r>
          </a:p>
          <a:p>
            <a:r>
              <a:rPr lang="en-US" dirty="0" smtClean="0"/>
              <a:t>Humane character:  creates pathos</a:t>
            </a:r>
          </a:p>
          <a:p>
            <a:pPr lvl="1"/>
            <a:r>
              <a:rPr lang="en-US" dirty="0" smtClean="0"/>
              <a:t>Physically ages and gets worn down</a:t>
            </a:r>
          </a:p>
          <a:p>
            <a:pPr lvl="1"/>
            <a:r>
              <a:rPr lang="en-US" dirty="0" smtClean="0"/>
              <a:t>Struggles with her daughter sometimes</a:t>
            </a:r>
          </a:p>
          <a:p>
            <a:pPr lvl="1"/>
            <a:r>
              <a:rPr lang="en-US" dirty="0" smtClean="0"/>
              <a:t>Heartbroken; loves the wrong guy</a:t>
            </a:r>
          </a:p>
          <a:p>
            <a:pPr lvl="1"/>
            <a:r>
              <a:rPr lang="en-US" dirty="0" smtClean="0"/>
              <a:t>Married to a man she doesn’t love</a:t>
            </a:r>
          </a:p>
          <a:p>
            <a:pPr lvl="1"/>
            <a:r>
              <a:rPr lang="en-US" dirty="0" smtClean="0"/>
              <a:t>Isolated within society</a:t>
            </a:r>
          </a:p>
          <a:p>
            <a:pPr lvl="1"/>
            <a:r>
              <a:rPr lang="en-US" dirty="0" smtClean="0"/>
              <a:t>Victim?</a:t>
            </a:r>
          </a:p>
          <a:p>
            <a:r>
              <a:rPr lang="en-US" dirty="0" smtClean="0"/>
              <a:t>Associated symbols:  Rosebush</a:t>
            </a:r>
          </a:p>
          <a:p>
            <a:r>
              <a:rPr lang="en-US" dirty="0" smtClean="0"/>
              <a:t>One interpretation:  suggests we are all trapped between extremes and must carefully follow our own path through the “moral wilderness”</a:t>
            </a:r>
            <a:endParaRPr lang="en-US" dirty="0"/>
          </a:p>
        </p:txBody>
      </p:sp>
    </p:spTree>
    <p:extLst>
      <p:ext uri="{BB962C8B-B14F-4D97-AF65-F5344CB8AC3E}">
        <p14:creationId xmlns:p14="http://schemas.microsoft.com/office/powerpoint/2010/main" val="887094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pPr algn="l"/>
            <a:r>
              <a:rPr lang="en-US" sz="2400" dirty="0" err="1" smtClean="0"/>
              <a:t>Dimmesdale</a:t>
            </a:r>
            <a:r>
              <a:rPr lang="en-US" sz="2400" dirty="0" smtClean="0"/>
              <a:t>  -- only Puritan principle character</a:t>
            </a:r>
            <a:endParaRPr lang="en-US" sz="2400" dirty="0"/>
          </a:p>
        </p:txBody>
      </p:sp>
      <p:sp>
        <p:nvSpPr>
          <p:cNvPr id="3" name="Content Placeholder 2"/>
          <p:cNvSpPr>
            <a:spLocks noGrp="1"/>
          </p:cNvSpPr>
          <p:nvPr>
            <p:ph idx="1"/>
          </p:nvPr>
        </p:nvSpPr>
        <p:spPr>
          <a:xfrm>
            <a:off x="457200" y="609600"/>
            <a:ext cx="8229600" cy="6019800"/>
          </a:xfrm>
        </p:spPr>
        <p:txBody>
          <a:bodyPr>
            <a:noAutofit/>
          </a:bodyPr>
          <a:lstStyle/>
          <a:p>
            <a:r>
              <a:rPr lang="en-US" sz="1900" dirty="0" smtClean="0"/>
              <a:t>Some suggest he is the protagonist:  ??</a:t>
            </a:r>
          </a:p>
          <a:p>
            <a:r>
              <a:rPr lang="en-US" sz="1900" dirty="0" smtClean="0"/>
              <a:t>Village minister; Described as young, pale, delicate, sensitive</a:t>
            </a:r>
          </a:p>
          <a:p>
            <a:r>
              <a:rPr lang="en-US" sz="1900" dirty="0" smtClean="0"/>
              <a:t>As a Puritan, he would believe in predestination and the fact that he was able to commit a sin (adultery) reveals to him that he is not one of the chosen ones to go to heaven; his soul is damned.</a:t>
            </a:r>
          </a:p>
          <a:p>
            <a:r>
              <a:rPr lang="en-US" sz="1900" dirty="0" smtClean="0"/>
              <a:t>Perceived as a weak character</a:t>
            </a:r>
          </a:p>
          <a:p>
            <a:pPr lvl="1"/>
            <a:r>
              <a:rPr lang="en-US" sz="1900" dirty="0" smtClean="0"/>
              <a:t>Will not reveal his true relationship with Hester until very end of novel.</a:t>
            </a:r>
          </a:p>
          <a:p>
            <a:pPr lvl="1"/>
            <a:r>
              <a:rPr lang="en-US" sz="1900" dirty="0" smtClean="0"/>
              <a:t>Punishes himself secretly physically and emotionally</a:t>
            </a:r>
          </a:p>
          <a:p>
            <a:pPr lvl="1"/>
            <a:r>
              <a:rPr lang="en-US" sz="1900" dirty="0" smtClean="0"/>
              <a:t>Lives hypocritically with a public persona and a private secret</a:t>
            </a:r>
          </a:p>
          <a:p>
            <a:pPr lvl="1"/>
            <a:r>
              <a:rPr lang="en-US" sz="1900" dirty="0" smtClean="0"/>
              <a:t>Justifies his behaviors (keeping the secret) by doing good deeds and ministering to people’s souls</a:t>
            </a:r>
          </a:p>
          <a:p>
            <a:pPr lvl="1"/>
            <a:r>
              <a:rPr lang="en-US" sz="1900" dirty="0" smtClean="0"/>
              <a:t>Weak character because he is incapable of resolving his conflicts alone; relies on Hester’s strength to rectify his sins.</a:t>
            </a:r>
          </a:p>
          <a:p>
            <a:r>
              <a:rPr lang="en-US" sz="1900" dirty="0" smtClean="0"/>
              <a:t>Commits two sins; one against man’s law and one against nature.  Must overcome both in order to find salvation</a:t>
            </a:r>
          </a:p>
          <a:p>
            <a:r>
              <a:rPr lang="en-US" sz="1900" dirty="0" smtClean="0"/>
              <a:t>His inability to resolve conflict leads to his demise.</a:t>
            </a:r>
          </a:p>
          <a:p>
            <a:r>
              <a:rPr lang="en-US" sz="1900" dirty="0" smtClean="0"/>
              <a:t>Suggests the dangers of religious zealotry;  harmful; extreme blind faith and emotion</a:t>
            </a:r>
            <a:endParaRPr lang="en-US" sz="1900" dirty="0"/>
          </a:p>
        </p:txBody>
      </p:sp>
    </p:spTree>
    <p:extLst>
      <p:ext uri="{BB962C8B-B14F-4D97-AF65-F5344CB8AC3E}">
        <p14:creationId xmlns:p14="http://schemas.microsoft.com/office/powerpoint/2010/main" val="637070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pPr algn="l"/>
            <a:r>
              <a:rPr lang="en-US" sz="2000" dirty="0" err="1" smtClean="0"/>
              <a:t>Chillingworth</a:t>
            </a:r>
            <a:r>
              <a:rPr lang="en-US" sz="2000" dirty="0" smtClean="0"/>
              <a:t>:  Not a Puritan:  anti-Puritan:  antagonist</a:t>
            </a:r>
            <a:endParaRPr lang="en-US" sz="2000" dirty="0"/>
          </a:p>
        </p:txBody>
      </p:sp>
      <p:sp>
        <p:nvSpPr>
          <p:cNvPr id="3" name="Content Placeholder 2"/>
          <p:cNvSpPr>
            <a:spLocks noGrp="1"/>
          </p:cNvSpPr>
          <p:nvPr>
            <p:ph idx="1"/>
          </p:nvPr>
        </p:nvSpPr>
        <p:spPr>
          <a:xfrm>
            <a:off x="304800" y="685800"/>
            <a:ext cx="8610600" cy="5943600"/>
          </a:xfrm>
        </p:spPr>
        <p:txBody>
          <a:bodyPr>
            <a:normAutofit fontScale="92500" lnSpcReduction="10000"/>
          </a:bodyPr>
          <a:lstStyle/>
          <a:p>
            <a:r>
              <a:rPr lang="en-US" sz="2000" dirty="0" smtClean="0"/>
              <a:t>First appears in a mixed civilized and savage costume; reflects the conflict within </a:t>
            </a:r>
            <a:r>
              <a:rPr lang="en-US" sz="2000" dirty="0" err="1" smtClean="0"/>
              <a:t>Chillingworth</a:t>
            </a:r>
            <a:r>
              <a:rPr lang="en-US" sz="2000" dirty="0" smtClean="0"/>
              <a:t> (man of reason and passion)</a:t>
            </a:r>
          </a:p>
          <a:p>
            <a:r>
              <a:rPr lang="en-US" sz="2000" dirty="0" smtClean="0"/>
              <a:t>Described as aged and deformed.</a:t>
            </a:r>
          </a:p>
          <a:p>
            <a:r>
              <a:rPr lang="en-US" sz="2000" dirty="0" smtClean="0"/>
              <a:t>Will progress to decrepit (and evil) as the story progresses.</a:t>
            </a:r>
          </a:p>
          <a:p>
            <a:r>
              <a:rPr lang="en-US" sz="2000" dirty="0" smtClean="0"/>
              <a:t>Intellectual and academic pursuit of knowledge; man of medicine and science; however he is a false man (has no degrees)</a:t>
            </a:r>
          </a:p>
          <a:p>
            <a:r>
              <a:rPr lang="en-US" sz="2000" dirty="0" smtClean="0"/>
              <a:t>Hypocritical because values “truth” despite own hypocrisy</a:t>
            </a:r>
          </a:p>
          <a:p>
            <a:r>
              <a:rPr lang="en-US" sz="2000" dirty="0" smtClean="0"/>
              <a:t>Demonstrates reason and compassion by not harming Hester or Pearl.</a:t>
            </a:r>
          </a:p>
          <a:p>
            <a:r>
              <a:rPr lang="en-US" sz="2000" dirty="0" smtClean="0"/>
              <a:t>Distorts truth and reason in quest for knowledge (at all costs)</a:t>
            </a:r>
          </a:p>
          <a:p>
            <a:pPr lvl="1"/>
            <a:r>
              <a:rPr lang="en-US" sz="1800" dirty="0" smtClean="0"/>
              <a:t>Sin against nature by marrying Hester</a:t>
            </a:r>
          </a:p>
          <a:p>
            <a:pPr lvl="2"/>
            <a:r>
              <a:rPr lang="en-US" sz="1800" dirty="0" smtClean="0"/>
              <a:t>Not deliberate</a:t>
            </a:r>
          </a:p>
          <a:p>
            <a:pPr lvl="2"/>
            <a:r>
              <a:rPr lang="en-US" sz="1800" dirty="0" smtClean="0"/>
              <a:t>Creates potential pathos with the reader, selfish but forgivable</a:t>
            </a:r>
          </a:p>
          <a:p>
            <a:pPr lvl="1"/>
            <a:r>
              <a:rPr lang="en-US" sz="1800" dirty="0" smtClean="0"/>
              <a:t>Sin against heart= vengeance</a:t>
            </a:r>
            <a:endParaRPr lang="en-US" sz="1800" dirty="0"/>
          </a:p>
          <a:p>
            <a:pPr lvl="2"/>
            <a:r>
              <a:rPr lang="en-US" sz="1800" dirty="0" smtClean="0"/>
              <a:t>Subordinates the heart to intellect</a:t>
            </a:r>
          </a:p>
          <a:p>
            <a:pPr lvl="2"/>
            <a:r>
              <a:rPr lang="en-US" sz="1800" dirty="0" smtClean="0"/>
              <a:t>According to Hawthorne, this is the greatest sin</a:t>
            </a:r>
          </a:p>
          <a:p>
            <a:pPr lvl="2"/>
            <a:r>
              <a:rPr lang="en-US" sz="1800" dirty="0" smtClean="0"/>
              <a:t>Tries to play God, becomes the devil</a:t>
            </a:r>
          </a:p>
          <a:p>
            <a:r>
              <a:rPr lang="en-US" sz="2000" dirty="0" smtClean="0"/>
              <a:t>His sin against nature leads to his demise</a:t>
            </a:r>
          </a:p>
          <a:p>
            <a:r>
              <a:rPr lang="en-US" sz="2000" dirty="0" smtClean="0"/>
              <a:t>Suggests the dangers of zealotry in science and reason without compassion or human understanding</a:t>
            </a:r>
          </a:p>
        </p:txBody>
      </p:sp>
    </p:spTree>
    <p:extLst>
      <p:ext uri="{BB962C8B-B14F-4D97-AF65-F5344CB8AC3E}">
        <p14:creationId xmlns:p14="http://schemas.microsoft.com/office/powerpoint/2010/main" val="1989859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pPr algn="l"/>
            <a:r>
              <a:rPr lang="en-US" sz="2000" dirty="0" smtClean="0"/>
              <a:t>Pearl:  not a Puritan, the only transcendental character; symbolic character</a:t>
            </a:r>
            <a:endParaRPr lang="en-US" sz="2000" dirty="0"/>
          </a:p>
        </p:txBody>
      </p:sp>
      <p:sp>
        <p:nvSpPr>
          <p:cNvPr id="3" name="Content Placeholder 2"/>
          <p:cNvSpPr>
            <a:spLocks noGrp="1"/>
          </p:cNvSpPr>
          <p:nvPr>
            <p:ph idx="1"/>
          </p:nvPr>
        </p:nvSpPr>
        <p:spPr>
          <a:xfrm>
            <a:off x="457200" y="609600"/>
            <a:ext cx="8229600" cy="6019800"/>
          </a:xfrm>
        </p:spPr>
        <p:txBody>
          <a:bodyPr>
            <a:normAutofit fontScale="25000" lnSpcReduction="20000"/>
          </a:bodyPr>
          <a:lstStyle/>
          <a:p>
            <a:r>
              <a:rPr lang="en-US" sz="7200" dirty="0" smtClean="0"/>
              <a:t>Described as intelligent, otherworldly, physically beautiful, unrestrained, emotional, and passionate.</a:t>
            </a:r>
          </a:p>
          <a:p>
            <a:r>
              <a:rPr lang="en-US" sz="7200" dirty="0" smtClean="0"/>
              <a:t>She is a remarkable creation; natural and precious</a:t>
            </a:r>
          </a:p>
          <a:p>
            <a:r>
              <a:rPr lang="en-US" sz="7200" dirty="0" smtClean="0"/>
              <a:t>She represents a child-like innocent perspective of the world without the burden of man-made laws/sins.</a:t>
            </a:r>
          </a:p>
          <a:p>
            <a:r>
              <a:rPr lang="en-US" sz="7200" dirty="0" smtClean="0"/>
              <a:t>She is the living symbol of the Scarlet Letter A</a:t>
            </a:r>
          </a:p>
          <a:p>
            <a:pPr lvl="1"/>
            <a:r>
              <a:rPr lang="en-US" sz="6400" dirty="0" smtClean="0"/>
              <a:t>She is the obvious result of the adulterous relationship</a:t>
            </a:r>
          </a:p>
          <a:p>
            <a:pPr lvl="1"/>
            <a:r>
              <a:rPr lang="en-US" sz="6400" dirty="0" smtClean="0"/>
              <a:t> she is also a result of natural love and passion that created her</a:t>
            </a:r>
          </a:p>
          <a:p>
            <a:pPr lvl="1"/>
            <a:r>
              <a:rPr lang="en-US" sz="6400" dirty="0" smtClean="0"/>
              <a:t>The A changes from red to green to reflect the duality of the love she represents</a:t>
            </a:r>
          </a:p>
          <a:p>
            <a:r>
              <a:rPr lang="en-US" sz="7200" dirty="0" smtClean="0"/>
              <a:t>Description is often negative (demon, evil, problematic) when described from a Puritan view  (Village:   </a:t>
            </a:r>
            <a:r>
              <a:rPr lang="en-US" sz="7200" dirty="0" err="1"/>
              <a:t>C</a:t>
            </a:r>
            <a:r>
              <a:rPr lang="en-US" sz="7200" dirty="0" err="1" smtClean="0"/>
              <a:t>h</a:t>
            </a:r>
            <a:r>
              <a:rPr lang="en-US" sz="7200" dirty="0" smtClean="0"/>
              <a:t> 3-12)</a:t>
            </a:r>
          </a:p>
          <a:p>
            <a:r>
              <a:rPr lang="en-US" sz="7200" dirty="0" smtClean="0"/>
              <a:t>Description is positive (sprite-like, mystical, magical, elfish, happy) when described from a transcendental view (in the forest:  </a:t>
            </a:r>
            <a:r>
              <a:rPr lang="en-US" sz="7200" dirty="0" err="1" smtClean="0"/>
              <a:t>Ch</a:t>
            </a:r>
            <a:r>
              <a:rPr lang="en-US" sz="7200" dirty="0" smtClean="0"/>
              <a:t> 13-20)</a:t>
            </a:r>
          </a:p>
          <a:p>
            <a:r>
              <a:rPr lang="en-US" sz="7200" dirty="0" smtClean="0"/>
              <a:t>Character of honesty and truth; demands recognition despite consequences.</a:t>
            </a:r>
          </a:p>
          <a:p>
            <a:r>
              <a:rPr lang="en-US" sz="7200" dirty="0" smtClean="0"/>
              <a:t>She is an active reminder of people’s actions.</a:t>
            </a:r>
          </a:p>
          <a:p>
            <a:pPr lvl="1"/>
            <a:r>
              <a:rPr lang="en-US" sz="6400" dirty="0" smtClean="0"/>
              <a:t>Reflects theme of “sins of the father”</a:t>
            </a:r>
          </a:p>
          <a:p>
            <a:pPr lvl="1"/>
            <a:r>
              <a:rPr lang="en-US" sz="6400" dirty="0" smtClean="0"/>
              <a:t>Reflects the conflict within the novel over the nature of true sin</a:t>
            </a:r>
          </a:p>
          <a:p>
            <a:r>
              <a:rPr lang="en-US" sz="8000" dirty="0" smtClean="0"/>
              <a:t>Pearl represents salvation</a:t>
            </a:r>
          </a:p>
          <a:p>
            <a:pPr lvl="1"/>
            <a:r>
              <a:rPr lang="en-US" sz="6400" dirty="0" smtClean="0"/>
              <a:t>Her mother’s sin is redeemable and forgiven by man and nature because her sin is pubic knowledge and Hester embraces her actions and responsibilities</a:t>
            </a:r>
          </a:p>
          <a:p>
            <a:pPr lvl="1"/>
            <a:r>
              <a:rPr lang="en-US" sz="6400" dirty="0" err="1" smtClean="0"/>
              <a:t>Dimmesdale</a:t>
            </a:r>
            <a:r>
              <a:rPr lang="en-US" sz="6400" dirty="0" smtClean="0"/>
              <a:t> finds salvation in his confession in the end and finds peace after death.</a:t>
            </a:r>
          </a:p>
          <a:p>
            <a:pPr lvl="1"/>
            <a:r>
              <a:rPr lang="en-US" sz="6400" dirty="0" err="1" smtClean="0"/>
              <a:t>Chillingworth</a:t>
            </a:r>
            <a:r>
              <a:rPr lang="en-US" sz="6400" dirty="0" smtClean="0"/>
              <a:t> is denied salvation because of Hester’s and </a:t>
            </a:r>
            <a:r>
              <a:rPr lang="en-US" sz="6400" dirty="0" err="1" smtClean="0"/>
              <a:t>Dimmesdale’s</a:t>
            </a:r>
            <a:r>
              <a:rPr lang="en-US" sz="6400" dirty="0" smtClean="0"/>
              <a:t>  salvation and the nature of his ultimate sin against the heart.</a:t>
            </a:r>
          </a:p>
          <a:p>
            <a:endParaRPr lang="en-US" dirty="0"/>
          </a:p>
        </p:txBody>
      </p:sp>
    </p:spTree>
    <p:extLst>
      <p:ext uri="{BB962C8B-B14F-4D97-AF65-F5344CB8AC3E}">
        <p14:creationId xmlns:p14="http://schemas.microsoft.com/office/powerpoint/2010/main" val="260297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pPr algn="l"/>
            <a:r>
              <a:rPr lang="en-US" sz="2200" dirty="0" smtClean="0"/>
              <a:t>Role of Secondary Characters</a:t>
            </a:r>
            <a:endParaRPr lang="en-US" sz="2200" dirty="0"/>
          </a:p>
        </p:txBody>
      </p:sp>
      <p:sp>
        <p:nvSpPr>
          <p:cNvPr id="3" name="Content Placeholder 2"/>
          <p:cNvSpPr>
            <a:spLocks noGrp="1"/>
          </p:cNvSpPr>
          <p:nvPr>
            <p:ph idx="1"/>
          </p:nvPr>
        </p:nvSpPr>
        <p:spPr>
          <a:xfrm>
            <a:off x="457200" y="685800"/>
            <a:ext cx="8229600" cy="5638800"/>
          </a:xfrm>
        </p:spPr>
        <p:txBody>
          <a:bodyPr>
            <a:normAutofit fontScale="40000" lnSpcReduction="20000"/>
          </a:bodyPr>
          <a:lstStyle/>
          <a:p>
            <a:r>
              <a:rPr lang="en-US" sz="4500" dirty="0" smtClean="0"/>
              <a:t>Puritan villagers represent Puritanism and “civilization”</a:t>
            </a:r>
          </a:p>
          <a:p>
            <a:pPr lvl="1"/>
            <a:r>
              <a:rPr lang="en-US" sz="3800" dirty="0" smtClean="0"/>
              <a:t>Generational development</a:t>
            </a:r>
          </a:p>
          <a:p>
            <a:pPr lvl="2"/>
            <a:r>
              <a:rPr lang="en-US" sz="4500" dirty="0" smtClean="0"/>
              <a:t>Old world:  traditional values, harsher judgment; will eventually die off</a:t>
            </a:r>
          </a:p>
          <a:p>
            <a:pPr lvl="2"/>
            <a:r>
              <a:rPr lang="en-US" sz="4500" dirty="0" smtClean="0"/>
              <a:t>New world:  2</a:t>
            </a:r>
            <a:r>
              <a:rPr lang="en-US" sz="4500" baseline="30000" dirty="0" smtClean="0"/>
              <a:t>nd</a:t>
            </a:r>
            <a:r>
              <a:rPr lang="en-US" sz="4500" dirty="0" smtClean="0"/>
              <a:t> covenant, like 2</a:t>
            </a:r>
            <a:r>
              <a:rPr lang="en-US" sz="4500" baseline="30000" dirty="0" smtClean="0"/>
              <a:t>nd</a:t>
            </a:r>
            <a:r>
              <a:rPr lang="en-US" sz="4500" dirty="0" smtClean="0"/>
              <a:t> generation values today.  More lenient (young mother) ends up dead, not able to survive in harsh world.</a:t>
            </a:r>
            <a:endParaRPr lang="en-US" sz="3800" dirty="0" smtClean="0"/>
          </a:p>
          <a:p>
            <a:r>
              <a:rPr lang="en-US" sz="4500" dirty="0" smtClean="0"/>
              <a:t>Reverend Mr. Wilson represents the Church</a:t>
            </a:r>
            <a:endParaRPr lang="en-US" sz="3800" dirty="0" smtClean="0"/>
          </a:p>
          <a:p>
            <a:pPr lvl="1"/>
            <a:r>
              <a:rPr lang="en-US" sz="4500" dirty="0" smtClean="0"/>
              <a:t>Extreme religious zealotry</a:t>
            </a:r>
          </a:p>
          <a:p>
            <a:r>
              <a:rPr lang="en-US" sz="4500" dirty="0" smtClean="0"/>
              <a:t>Governor Bellingham represents the State</a:t>
            </a:r>
          </a:p>
          <a:p>
            <a:pPr lvl="1"/>
            <a:r>
              <a:rPr lang="en-US" sz="4500" dirty="0" smtClean="0"/>
              <a:t>Controversy over man made law; social contract</a:t>
            </a:r>
          </a:p>
          <a:p>
            <a:endParaRPr lang="en-US" dirty="0" smtClean="0">
              <a:solidFill>
                <a:srgbClr val="FF0000"/>
              </a:solidFill>
            </a:endParaRPr>
          </a:p>
          <a:p>
            <a:r>
              <a:rPr lang="en-US" sz="4000" dirty="0" smtClean="0">
                <a:solidFill>
                  <a:srgbClr val="FF0000"/>
                </a:solidFill>
              </a:rPr>
              <a:t>These two characters work together to reflect the blending and influences of our religion and moral code on the laws that govern our lives within modern society; this is the basis for the emphasis on the separation of church and state in early American society that we still grapple with today.  </a:t>
            </a:r>
          </a:p>
          <a:p>
            <a:endParaRPr lang="en-US" dirty="0">
              <a:solidFill>
                <a:srgbClr val="FF0000"/>
              </a:solidFill>
            </a:endParaRPr>
          </a:p>
          <a:p>
            <a:r>
              <a:rPr lang="en-US" sz="4500" dirty="0" smtClean="0"/>
              <a:t>Mistress </a:t>
            </a:r>
            <a:r>
              <a:rPr lang="en-US" sz="4500" dirty="0" err="1" smtClean="0"/>
              <a:t>Hibbins</a:t>
            </a:r>
            <a:r>
              <a:rPr lang="en-US" sz="4500" dirty="0" smtClean="0"/>
              <a:t> represents “the unknown” and temptation.  She is non-Puritan</a:t>
            </a:r>
          </a:p>
          <a:p>
            <a:pPr lvl="1"/>
            <a:r>
              <a:rPr lang="en-US" sz="4200" dirty="0" smtClean="0"/>
              <a:t>Is she a witch?  What does that mean in Puritan society? </a:t>
            </a:r>
          </a:p>
          <a:p>
            <a:pPr lvl="1"/>
            <a:r>
              <a:rPr lang="en-US" sz="4200" dirty="0" smtClean="0"/>
              <a:t>Is she evil?  Is she a representative of the devil?</a:t>
            </a:r>
          </a:p>
          <a:p>
            <a:pPr lvl="1"/>
            <a:r>
              <a:rPr lang="en-US" sz="4200" dirty="0" smtClean="0"/>
              <a:t>Does she represent old spiritual knowledge that goes beyond Puritan beliefs?</a:t>
            </a:r>
          </a:p>
          <a:p>
            <a:pPr lvl="1"/>
            <a:r>
              <a:rPr lang="en-US" sz="4200" dirty="0" smtClean="0"/>
              <a:t>Is she a threat to “traditional” thought?  Does she represent “other choices”?</a:t>
            </a:r>
          </a:p>
          <a:p>
            <a:pPr lvl="1"/>
            <a:endParaRPr lang="en-US" dirty="0"/>
          </a:p>
          <a:p>
            <a:r>
              <a:rPr lang="en-US" sz="4000" dirty="0" smtClean="0">
                <a:solidFill>
                  <a:srgbClr val="FF0000"/>
                </a:solidFill>
              </a:rPr>
              <a:t>All three characters are present as “outliers” in al three scaffold scenes.  Why is this significant?</a:t>
            </a:r>
          </a:p>
        </p:txBody>
      </p:sp>
    </p:spTree>
    <p:extLst>
      <p:ext uri="{BB962C8B-B14F-4D97-AF65-F5344CB8AC3E}">
        <p14:creationId xmlns:p14="http://schemas.microsoft.com/office/powerpoint/2010/main" val="910757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Symbols</a:t>
            </a:r>
            <a:endParaRPr lang="en-US" dirty="0"/>
          </a:p>
        </p:txBody>
      </p:sp>
      <p:sp>
        <p:nvSpPr>
          <p:cNvPr id="5" name="Text Placeholder 4"/>
          <p:cNvSpPr>
            <a:spLocks noGrp="1"/>
          </p:cNvSpPr>
          <p:nvPr>
            <p:ph type="body" idx="1"/>
          </p:nvPr>
        </p:nvSpPr>
        <p:spPr>
          <a:xfrm>
            <a:off x="685800" y="2743200"/>
            <a:ext cx="7772400" cy="1500187"/>
          </a:xfrm>
        </p:spPr>
        <p:txBody>
          <a:bodyPr>
            <a:normAutofit/>
          </a:bodyPr>
          <a:lstStyle/>
          <a:p>
            <a:r>
              <a:rPr lang="en-US" sz="2800" dirty="0" smtClean="0">
                <a:solidFill>
                  <a:schemeClr val="tx1"/>
                </a:solidFill>
              </a:rPr>
              <a:t>Need to know in order to provide textual evidence for discussion</a:t>
            </a:r>
            <a:endParaRPr lang="en-US" sz="2800" dirty="0">
              <a:solidFill>
                <a:schemeClr val="tx1"/>
              </a:solidFill>
            </a:endParaRPr>
          </a:p>
        </p:txBody>
      </p:sp>
    </p:spTree>
    <p:extLst>
      <p:ext uri="{BB962C8B-B14F-4D97-AF65-F5344CB8AC3E}">
        <p14:creationId xmlns:p14="http://schemas.microsoft.com/office/powerpoint/2010/main" val="2422882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1143000"/>
          </a:xfrm>
        </p:spPr>
        <p:txBody>
          <a:bodyPr>
            <a:noAutofit/>
          </a:bodyPr>
          <a:lstStyle/>
          <a:p>
            <a:r>
              <a:rPr lang="en-US" sz="2800" u="sng" dirty="0" smtClean="0"/>
              <a:t>Colors first: then better understand the other symbols:</a:t>
            </a:r>
            <a:br>
              <a:rPr lang="en-US" sz="2800" u="sng" dirty="0" smtClean="0"/>
            </a:br>
            <a:r>
              <a:rPr lang="en-US" sz="1800" dirty="0" smtClean="0"/>
              <a:t>According to the Universal Symbolism Dictionary from the University of Michigan:</a:t>
            </a:r>
            <a:endParaRPr lang="en-US" sz="1800" dirty="0"/>
          </a:p>
        </p:txBody>
      </p:sp>
      <p:sp>
        <p:nvSpPr>
          <p:cNvPr id="5" name="Content Placeholder 4"/>
          <p:cNvSpPr>
            <a:spLocks noGrp="1"/>
          </p:cNvSpPr>
          <p:nvPr>
            <p:ph idx="1"/>
          </p:nvPr>
        </p:nvSpPr>
        <p:spPr>
          <a:xfrm>
            <a:off x="533400" y="1600200"/>
            <a:ext cx="8229600" cy="4754563"/>
          </a:xfrm>
        </p:spPr>
        <p:txBody>
          <a:bodyPr>
            <a:normAutofit fontScale="85000" lnSpcReduction="10000"/>
          </a:bodyPr>
          <a:lstStyle/>
          <a:p>
            <a:r>
              <a:rPr lang="en-US" dirty="0" smtClean="0">
                <a:solidFill>
                  <a:srgbClr val="FF0000"/>
                </a:solidFill>
              </a:rPr>
              <a:t>Scarlet</a:t>
            </a:r>
            <a:r>
              <a:rPr lang="en-US" dirty="0" smtClean="0"/>
              <a:t>= red, color of passion, anger, adultery, blood</a:t>
            </a:r>
          </a:p>
          <a:p>
            <a:r>
              <a:rPr lang="en-US" dirty="0" smtClean="0">
                <a:solidFill>
                  <a:srgbClr val="CC9900"/>
                </a:solidFill>
              </a:rPr>
              <a:t>Gold</a:t>
            </a:r>
            <a:r>
              <a:rPr lang="en-US" dirty="0" smtClean="0"/>
              <a:t>= rich, wealthy, spiritual transcendence</a:t>
            </a:r>
          </a:p>
          <a:p>
            <a:r>
              <a:rPr lang="en-US" dirty="0" smtClean="0">
                <a:solidFill>
                  <a:srgbClr val="FFFF00"/>
                </a:solidFill>
              </a:rPr>
              <a:t>Yellow</a:t>
            </a:r>
            <a:r>
              <a:rPr lang="en-US" dirty="0" smtClean="0"/>
              <a:t>= natural, light, freedom, truth</a:t>
            </a:r>
          </a:p>
          <a:p>
            <a:r>
              <a:rPr lang="en-US" dirty="0" smtClean="0">
                <a:solidFill>
                  <a:srgbClr val="92D050"/>
                </a:solidFill>
              </a:rPr>
              <a:t>Green</a:t>
            </a:r>
            <a:r>
              <a:rPr lang="en-US" dirty="0" smtClean="0"/>
              <a:t>= duality, nature, life, growth, envy</a:t>
            </a:r>
          </a:p>
          <a:p>
            <a:r>
              <a:rPr lang="en-US" dirty="0" smtClean="0">
                <a:solidFill>
                  <a:srgbClr val="996633"/>
                </a:solidFill>
              </a:rPr>
              <a:t>Brown</a:t>
            </a:r>
            <a:r>
              <a:rPr lang="en-US" dirty="0" smtClean="0"/>
              <a:t>= dull, lifeless, dirt, no growth, opposite of green</a:t>
            </a:r>
          </a:p>
          <a:p>
            <a:r>
              <a:rPr lang="en-US" dirty="0" smtClean="0">
                <a:solidFill>
                  <a:schemeClr val="bg1">
                    <a:lumMod val="50000"/>
                  </a:schemeClr>
                </a:solidFill>
              </a:rPr>
              <a:t>Gray</a:t>
            </a:r>
            <a:r>
              <a:rPr lang="en-US" dirty="0" smtClean="0"/>
              <a:t>= pale, lifeless, metal, no life, </a:t>
            </a:r>
          </a:p>
          <a:p>
            <a:r>
              <a:rPr lang="en-US" dirty="0" smtClean="0"/>
              <a:t>Black= shadows, oppressive, evil?, temptation</a:t>
            </a:r>
          </a:p>
          <a:p>
            <a:r>
              <a:rPr lang="en-US" dirty="0" smtClean="0">
                <a:solidFill>
                  <a:srgbClr val="00B0F0"/>
                </a:solidFill>
              </a:rPr>
              <a:t>Blue</a:t>
            </a:r>
            <a:r>
              <a:rPr lang="en-US" dirty="0" smtClean="0"/>
              <a:t>=  tranquil, fluid, calm, reflective, sad</a:t>
            </a:r>
          </a:p>
          <a:p>
            <a:r>
              <a:rPr lang="en-US" dirty="0" smtClean="0"/>
              <a:t>Others?</a:t>
            </a:r>
          </a:p>
          <a:p>
            <a:endParaRPr lang="en-US" dirty="0" smtClean="0"/>
          </a:p>
          <a:p>
            <a:endParaRPr lang="en-US" dirty="0" smtClean="0"/>
          </a:p>
        </p:txBody>
      </p:sp>
    </p:spTree>
    <p:extLst>
      <p:ext uri="{BB962C8B-B14F-4D97-AF65-F5344CB8AC3E}">
        <p14:creationId xmlns:p14="http://schemas.microsoft.com/office/powerpoint/2010/main" val="1958096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Primary symbol: </a:t>
            </a:r>
            <a:r>
              <a:rPr lang="en-US" sz="2400" dirty="0"/>
              <a:t>The Scarlet Letter A: </a:t>
            </a:r>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a:t>R</a:t>
            </a:r>
            <a:r>
              <a:rPr lang="en-US" dirty="0" smtClean="0"/>
              <a:t>ed with gold interwoven</a:t>
            </a:r>
          </a:p>
          <a:p>
            <a:r>
              <a:rPr lang="en-US" dirty="0" smtClean="0"/>
              <a:t>Worn by Hester on her chest for full disclosure</a:t>
            </a:r>
          </a:p>
          <a:p>
            <a:r>
              <a:rPr lang="en-US" dirty="0" smtClean="0"/>
              <a:t>Wears it long after it could have been removed</a:t>
            </a:r>
          </a:p>
          <a:p>
            <a:r>
              <a:rPr lang="en-US" dirty="0" smtClean="0"/>
              <a:t>Represents her sin of adultery and passion</a:t>
            </a:r>
          </a:p>
          <a:p>
            <a:r>
              <a:rPr lang="en-US" dirty="0" smtClean="0"/>
              <a:t>Red= passion, guilt, anger?</a:t>
            </a:r>
          </a:p>
          <a:p>
            <a:r>
              <a:rPr lang="en-US" dirty="0" smtClean="0"/>
              <a:t>Gold= wealth, spiritual transcendence</a:t>
            </a:r>
          </a:p>
          <a:p>
            <a:r>
              <a:rPr lang="en-US" dirty="0" smtClean="0"/>
              <a:t>Dresses Pearl as the Letter A; living embodiment and public reminder of her act.</a:t>
            </a:r>
          </a:p>
          <a:p>
            <a:r>
              <a:rPr lang="en-US" dirty="0" smtClean="0"/>
              <a:t>Changes meaning throughout the novel: </a:t>
            </a:r>
          </a:p>
          <a:p>
            <a:pPr lvl="1"/>
            <a:r>
              <a:rPr lang="en-US" dirty="0" smtClean="0"/>
              <a:t>Adultery, Able, Angel</a:t>
            </a:r>
            <a:endParaRPr lang="en-US" dirty="0"/>
          </a:p>
          <a:p>
            <a:pPr lvl="1"/>
            <a:r>
              <a:rPr lang="en-US" dirty="0" smtClean="0"/>
              <a:t>Hypocrisy of Puritan code?</a:t>
            </a:r>
          </a:p>
          <a:p>
            <a:r>
              <a:rPr lang="en-US" dirty="0" err="1" smtClean="0"/>
              <a:t>Dimmesdale</a:t>
            </a:r>
            <a:r>
              <a:rPr lang="en-US" dirty="0" smtClean="0"/>
              <a:t> carves an A into his chest, permanent reflection of his guilt (against two types of sin?)</a:t>
            </a:r>
          </a:p>
        </p:txBody>
      </p:sp>
    </p:spTree>
    <p:extLst>
      <p:ext uri="{BB962C8B-B14F-4D97-AF65-F5344CB8AC3E}">
        <p14:creationId xmlns:p14="http://schemas.microsoft.com/office/powerpoint/2010/main" val="1991634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Green Letter A</a:t>
            </a:r>
            <a:endParaRPr lang="en-US" dirty="0"/>
          </a:p>
        </p:txBody>
      </p:sp>
      <p:sp>
        <p:nvSpPr>
          <p:cNvPr id="3" name="Content Placeholder 2"/>
          <p:cNvSpPr>
            <a:spLocks noGrp="1"/>
          </p:cNvSpPr>
          <p:nvPr>
            <p:ph idx="1"/>
          </p:nvPr>
        </p:nvSpPr>
        <p:spPr>
          <a:xfrm>
            <a:off x="457200" y="1066800"/>
            <a:ext cx="8229600" cy="5105400"/>
          </a:xfrm>
        </p:spPr>
        <p:txBody>
          <a:bodyPr>
            <a:normAutofit fontScale="85000" lnSpcReduction="10000"/>
          </a:bodyPr>
          <a:lstStyle/>
          <a:p>
            <a:r>
              <a:rPr lang="en-US" dirty="0" smtClean="0"/>
              <a:t>In the second half of the novel, when the perspective has changed, Pearl changes the red A to a green A</a:t>
            </a:r>
          </a:p>
          <a:p>
            <a:r>
              <a:rPr lang="en-US" dirty="0" smtClean="0"/>
              <a:t>Pearl wears the A on her chest</a:t>
            </a:r>
          </a:p>
          <a:p>
            <a:pPr lvl="1"/>
            <a:r>
              <a:rPr lang="en-US" dirty="0" smtClean="0"/>
              <a:t>Reflection of her mother from the transcendental perspective</a:t>
            </a:r>
          </a:p>
          <a:p>
            <a:pPr lvl="1"/>
            <a:r>
              <a:rPr lang="en-US" dirty="0" smtClean="0"/>
              <a:t> Theme of “sins of the father/son” relationship</a:t>
            </a:r>
          </a:p>
          <a:p>
            <a:r>
              <a:rPr lang="en-US" dirty="0" smtClean="0"/>
              <a:t>Reflective of the forest</a:t>
            </a:r>
          </a:p>
          <a:p>
            <a:pPr lvl="1"/>
            <a:r>
              <a:rPr lang="en-US" dirty="0" smtClean="0"/>
              <a:t>Made of something living, organic</a:t>
            </a:r>
          </a:p>
          <a:p>
            <a:r>
              <a:rPr lang="en-US" dirty="0" smtClean="0"/>
              <a:t>Dual meaning of Pearl– precious and valuable, but from a sinful union?</a:t>
            </a:r>
          </a:p>
          <a:p>
            <a:r>
              <a:rPr lang="en-US" dirty="0" smtClean="0"/>
              <a:t>Dual meaning of sin:  passion versus intellect (nature versus man)</a:t>
            </a:r>
            <a:endParaRPr lang="en-US" dirty="0"/>
          </a:p>
        </p:txBody>
      </p:sp>
    </p:spTree>
    <p:extLst>
      <p:ext uri="{BB962C8B-B14F-4D97-AF65-F5344CB8AC3E}">
        <p14:creationId xmlns:p14="http://schemas.microsoft.com/office/powerpoint/2010/main" val="2482682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Rosebush/Weeds</a:t>
            </a:r>
            <a:endParaRPr lang="en-US" dirty="0"/>
          </a:p>
        </p:txBody>
      </p:sp>
      <p:sp>
        <p:nvSpPr>
          <p:cNvPr id="3" name="Content Placeholder 2"/>
          <p:cNvSpPr>
            <a:spLocks noGrp="1"/>
          </p:cNvSpPr>
          <p:nvPr>
            <p:ph idx="1"/>
          </p:nvPr>
        </p:nvSpPr>
        <p:spPr>
          <a:xfrm>
            <a:off x="304800" y="1371600"/>
            <a:ext cx="8610600" cy="4876800"/>
          </a:xfrm>
        </p:spPr>
        <p:txBody>
          <a:bodyPr>
            <a:normAutofit fontScale="77500" lnSpcReduction="20000"/>
          </a:bodyPr>
          <a:lstStyle/>
          <a:p>
            <a:r>
              <a:rPr lang="en-US" dirty="0" smtClean="0"/>
              <a:t>Bush = green</a:t>
            </a:r>
          </a:p>
          <a:p>
            <a:r>
              <a:rPr lang="en-US" dirty="0" smtClean="0"/>
              <a:t>Represents Hester growing a new life, </a:t>
            </a:r>
          </a:p>
          <a:p>
            <a:r>
              <a:rPr lang="en-US" dirty="0" smtClean="0"/>
              <a:t>“Wild” in a place of structure and order</a:t>
            </a:r>
          </a:p>
          <a:p>
            <a:r>
              <a:rPr lang="en-US" dirty="0" smtClean="0"/>
              <a:t>Outside of the prison which represents the Puritan code and the restrictions of “civilized society”</a:t>
            </a:r>
            <a:endParaRPr lang="en-US" dirty="0"/>
          </a:p>
          <a:p>
            <a:endParaRPr lang="en-US" dirty="0" smtClean="0"/>
          </a:p>
          <a:p>
            <a:r>
              <a:rPr lang="en-US" dirty="0" smtClean="0"/>
              <a:t>Roses= red</a:t>
            </a:r>
          </a:p>
          <a:p>
            <a:r>
              <a:rPr lang="en-US" dirty="0" smtClean="0"/>
              <a:t>Represents Pearl; blooming, new life, lovely</a:t>
            </a:r>
          </a:p>
          <a:p>
            <a:r>
              <a:rPr lang="en-US" dirty="0" smtClean="0"/>
              <a:t>Result of the bush blooming and growing</a:t>
            </a:r>
          </a:p>
          <a:p>
            <a:endParaRPr lang="en-US" dirty="0" smtClean="0"/>
          </a:p>
          <a:p>
            <a:r>
              <a:rPr lang="en-US" dirty="0" smtClean="0"/>
              <a:t>Contrasted to the weeds and dirt surrounding the rosebush that represent the Puritans themselves and how they are dried up and lack compassion in their structured world</a:t>
            </a:r>
            <a:endParaRPr lang="en-US" dirty="0"/>
          </a:p>
        </p:txBody>
      </p:sp>
    </p:spTree>
    <p:extLst>
      <p:ext uri="{BB962C8B-B14F-4D97-AF65-F5344CB8AC3E}">
        <p14:creationId xmlns:p14="http://schemas.microsoft.com/office/powerpoint/2010/main" val="2252707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Themes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23300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Within the forest:  River/puddle/water</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dirty="0" smtClean="0"/>
              <a:t>Water is a symbol of truth and reflection</a:t>
            </a:r>
          </a:p>
          <a:p>
            <a:r>
              <a:rPr lang="en-US" dirty="0" smtClean="0"/>
              <a:t>Running water is a symbol of change and transition</a:t>
            </a:r>
          </a:p>
          <a:p>
            <a:r>
              <a:rPr lang="en-US" dirty="0" smtClean="0"/>
              <a:t>Water is usually depicted as blue</a:t>
            </a:r>
          </a:p>
          <a:p>
            <a:r>
              <a:rPr lang="en-US" dirty="0" smtClean="0"/>
              <a:t>The puddle Pearl is looking in within the forest, reflects how nature sees her as compared to how she was seen in the village.</a:t>
            </a:r>
          </a:p>
          <a:p>
            <a:r>
              <a:rPr lang="en-US" dirty="0" smtClean="0"/>
              <a:t>The scene with the A on the bank of a river separating Pearl from Hester is very important.</a:t>
            </a:r>
          </a:p>
          <a:p>
            <a:pPr lvl="1"/>
            <a:r>
              <a:rPr lang="en-US" dirty="0" smtClean="0"/>
              <a:t>To cross the river suggests that Hester must continue to change</a:t>
            </a:r>
          </a:p>
          <a:p>
            <a:pPr lvl="1"/>
            <a:r>
              <a:rPr lang="en-US" dirty="0" smtClean="0"/>
              <a:t>The fact that Pearl can cross the river suggests that she is not trapped by social conventions.</a:t>
            </a:r>
          </a:p>
          <a:p>
            <a:pPr lvl="1"/>
            <a:r>
              <a:rPr lang="en-US" dirty="0" smtClean="0"/>
              <a:t>The fact that Hester can not/does not cross the river suggests that she will not “transcend”</a:t>
            </a:r>
          </a:p>
          <a:p>
            <a:pPr lvl="1"/>
            <a:r>
              <a:rPr lang="en-US" dirty="0" smtClean="0"/>
              <a:t>But she also does not leave the path and enter the “moral” wilderness; she remains anchored to a civilized environment and accepts that social contract and the consequences of that decision.</a:t>
            </a:r>
          </a:p>
          <a:p>
            <a:r>
              <a:rPr lang="en-US" dirty="0" smtClean="0"/>
              <a:t>For Pearl to leave, she must cross an ocean, a body of water that is wide and deep and completely separate from the New World</a:t>
            </a:r>
          </a:p>
          <a:p>
            <a:pPr lvl="1"/>
            <a:r>
              <a:rPr lang="en-US" dirty="0" smtClean="0"/>
              <a:t>Hester chooses to cross again and return.</a:t>
            </a:r>
            <a:endParaRPr lang="en-US" dirty="0"/>
          </a:p>
        </p:txBody>
      </p:sp>
    </p:spTree>
    <p:extLst>
      <p:ext uri="{BB962C8B-B14F-4D97-AF65-F5344CB8AC3E}">
        <p14:creationId xmlns:p14="http://schemas.microsoft.com/office/powerpoint/2010/main" val="1779657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All symbols you should know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9808022"/>
              </p:ext>
            </p:extLst>
          </p:nvPr>
        </p:nvGraphicFramePr>
        <p:xfrm>
          <a:off x="457200" y="990600"/>
          <a:ext cx="8229600" cy="5507789"/>
        </p:xfrm>
        <a:graphic>
          <a:graphicData uri="http://schemas.openxmlformats.org/drawingml/2006/table">
            <a:tbl>
              <a:tblPr firstRow="1" bandRow="1">
                <a:tableStyleId>{5C22544A-7EE6-4342-B048-85BDC9FD1C3A}</a:tableStyleId>
              </a:tblPr>
              <a:tblGrid>
                <a:gridCol w="4114800"/>
                <a:gridCol w="4114800"/>
              </a:tblGrid>
              <a:tr h="786827">
                <a:tc>
                  <a:txBody>
                    <a:bodyPr/>
                    <a:lstStyle/>
                    <a:p>
                      <a:pPr algn="ctr"/>
                      <a:r>
                        <a:rPr lang="en-US" b="0" dirty="0" smtClean="0">
                          <a:solidFill>
                            <a:schemeClr val="tx1"/>
                          </a:solidFill>
                        </a:rPr>
                        <a:t>Rosebush</a:t>
                      </a:r>
                    </a:p>
                  </a:txBody>
                  <a:tcPr>
                    <a:noFill/>
                  </a:tcPr>
                </a:tc>
                <a:tc>
                  <a:txBody>
                    <a:bodyPr/>
                    <a:lstStyle/>
                    <a:p>
                      <a:pPr algn="ctr"/>
                      <a:r>
                        <a:rPr lang="en-US" b="0" dirty="0" smtClean="0">
                          <a:solidFill>
                            <a:schemeClr val="tx1"/>
                          </a:solidFill>
                        </a:rPr>
                        <a:t>Scarlet Letter</a:t>
                      </a:r>
                    </a:p>
                  </a:txBody>
                  <a:tcPr>
                    <a:noFill/>
                  </a:tcPr>
                </a:tc>
              </a:tr>
              <a:tr h="786827">
                <a:tc>
                  <a:txBody>
                    <a:bodyPr/>
                    <a:lstStyle/>
                    <a:p>
                      <a:pPr algn="ctr"/>
                      <a:r>
                        <a:rPr lang="en-US" dirty="0" smtClean="0"/>
                        <a:t>The letter</a:t>
                      </a:r>
                      <a:r>
                        <a:rPr lang="en-US" baseline="0" dirty="0" smtClean="0"/>
                        <a:t> A</a:t>
                      </a:r>
                      <a:endParaRPr lang="en-US" dirty="0"/>
                    </a:p>
                  </a:txBody>
                  <a:tcPr>
                    <a:noFill/>
                  </a:tcPr>
                </a:tc>
                <a:tc>
                  <a:txBody>
                    <a:bodyPr/>
                    <a:lstStyle/>
                    <a:p>
                      <a:pPr algn="ctr"/>
                      <a:r>
                        <a:rPr lang="en-US" dirty="0" smtClean="0"/>
                        <a:t>Weeds</a:t>
                      </a:r>
                      <a:endParaRPr lang="en-US" dirty="0"/>
                    </a:p>
                  </a:txBody>
                  <a:tcPr>
                    <a:noFill/>
                  </a:tcPr>
                </a:tc>
              </a:tr>
              <a:tr h="786827">
                <a:tc>
                  <a:txBody>
                    <a:bodyPr/>
                    <a:lstStyle/>
                    <a:p>
                      <a:pPr algn="ctr"/>
                      <a:r>
                        <a:rPr lang="en-US" dirty="0" smtClean="0"/>
                        <a:t>Prison (and door)</a:t>
                      </a:r>
                      <a:endParaRPr lang="en-US" dirty="0"/>
                    </a:p>
                  </a:txBody>
                  <a:tcPr>
                    <a:noFill/>
                  </a:tcPr>
                </a:tc>
                <a:tc>
                  <a:txBody>
                    <a:bodyPr/>
                    <a:lstStyle/>
                    <a:p>
                      <a:pPr algn="ctr"/>
                      <a:r>
                        <a:rPr lang="en-US" dirty="0" smtClean="0"/>
                        <a:t>Governor’s Hall and what’s in it</a:t>
                      </a:r>
                      <a:endParaRPr lang="en-US" dirty="0"/>
                    </a:p>
                  </a:txBody>
                  <a:tcPr>
                    <a:noFill/>
                  </a:tcPr>
                </a:tc>
              </a:tr>
              <a:tr h="786827">
                <a:tc>
                  <a:txBody>
                    <a:bodyPr/>
                    <a:lstStyle/>
                    <a:p>
                      <a:pPr algn="ctr"/>
                      <a:r>
                        <a:rPr lang="en-US" dirty="0" smtClean="0"/>
                        <a:t>The meteor</a:t>
                      </a:r>
                      <a:endParaRPr lang="en-US" dirty="0"/>
                    </a:p>
                  </a:txBody>
                  <a:tcPr>
                    <a:noFill/>
                  </a:tcPr>
                </a:tc>
                <a:tc>
                  <a:txBody>
                    <a:bodyPr/>
                    <a:lstStyle/>
                    <a:p>
                      <a:pPr algn="ctr"/>
                      <a:r>
                        <a:rPr lang="en-US" dirty="0" smtClean="0"/>
                        <a:t>The forest</a:t>
                      </a:r>
                      <a:endParaRPr lang="en-US" dirty="0"/>
                    </a:p>
                  </a:txBody>
                  <a:tcPr>
                    <a:noFill/>
                  </a:tcPr>
                </a:tc>
              </a:tr>
              <a:tr h="786827">
                <a:tc>
                  <a:txBody>
                    <a:bodyPr/>
                    <a:lstStyle/>
                    <a:p>
                      <a:pPr algn="ctr"/>
                      <a:r>
                        <a:rPr lang="en-US" dirty="0" smtClean="0"/>
                        <a:t>The marketplace</a:t>
                      </a:r>
                      <a:endParaRPr lang="en-US" dirty="0"/>
                    </a:p>
                  </a:txBody>
                  <a:tcPr>
                    <a:noFill/>
                  </a:tcPr>
                </a:tc>
                <a:tc>
                  <a:txBody>
                    <a:bodyPr/>
                    <a:lstStyle/>
                    <a:p>
                      <a:pPr algn="ctr"/>
                      <a:r>
                        <a:rPr lang="en-US" dirty="0" smtClean="0"/>
                        <a:t>Water</a:t>
                      </a:r>
                      <a:endParaRPr lang="en-US" dirty="0"/>
                    </a:p>
                  </a:txBody>
                  <a:tcPr>
                    <a:noFill/>
                  </a:tcPr>
                </a:tc>
              </a:tr>
              <a:tr h="786827">
                <a:tc>
                  <a:txBody>
                    <a:bodyPr/>
                    <a:lstStyle/>
                    <a:p>
                      <a:pPr algn="ctr"/>
                      <a:r>
                        <a:rPr lang="en-US" dirty="0" smtClean="0"/>
                        <a:t>Colors</a:t>
                      </a:r>
                      <a:endParaRPr lang="en-US" dirty="0"/>
                    </a:p>
                  </a:txBody>
                  <a:tcPr>
                    <a:noFill/>
                  </a:tcPr>
                </a:tc>
                <a:tc>
                  <a:txBody>
                    <a:bodyPr/>
                    <a:lstStyle/>
                    <a:p>
                      <a:pPr algn="ctr"/>
                      <a:r>
                        <a:rPr lang="en-US" dirty="0" smtClean="0"/>
                        <a:t>Scaffold</a:t>
                      </a:r>
                      <a:endParaRPr lang="en-US" dirty="0"/>
                    </a:p>
                  </a:txBody>
                  <a:tcPr>
                    <a:noFill/>
                  </a:tcPr>
                </a:tc>
              </a:tr>
              <a:tr h="7868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Green Letter</a:t>
                      </a:r>
                    </a:p>
                    <a:p>
                      <a:pPr algn="ctr"/>
                      <a:endParaRPr lang="en-US" dirty="0"/>
                    </a:p>
                  </a:txBody>
                  <a:tcPr>
                    <a:noFill/>
                  </a:tcPr>
                </a:tc>
                <a:tc>
                  <a:txBody>
                    <a:bodyPr/>
                    <a:lstStyle/>
                    <a:p>
                      <a:pPr algn="ctr"/>
                      <a:r>
                        <a:rPr lang="en-US" dirty="0" smtClean="0"/>
                        <a:t>Others?</a:t>
                      </a:r>
                      <a:endParaRPr lang="en-US" dirty="0"/>
                    </a:p>
                  </a:txBody>
                  <a:tcPr>
                    <a:noFill/>
                  </a:tcPr>
                </a:tc>
              </a:tr>
            </a:tbl>
          </a:graphicData>
        </a:graphic>
      </p:graphicFrame>
    </p:spTree>
    <p:extLst>
      <p:ext uri="{BB962C8B-B14F-4D97-AF65-F5344CB8AC3E}">
        <p14:creationId xmlns:p14="http://schemas.microsoft.com/office/powerpoint/2010/main" val="2840265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3100" dirty="0" smtClean="0"/>
              <a:t>There are many subthemes within the novel; however, the most important theme is “Sin</a:t>
            </a:r>
            <a:r>
              <a:rPr lang="en-US" dirty="0" smtClean="0"/>
              <a:t>”</a:t>
            </a:r>
            <a:endParaRPr lang="en-US" dirty="0"/>
          </a:p>
        </p:txBody>
      </p:sp>
      <p:sp>
        <p:nvSpPr>
          <p:cNvPr id="7" name="Text Placeholder 6"/>
          <p:cNvSpPr>
            <a:spLocks noGrp="1"/>
          </p:cNvSpPr>
          <p:nvPr>
            <p:ph type="body" idx="1"/>
          </p:nvPr>
        </p:nvSpPr>
        <p:spPr/>
        <p:txBody>
          <a:bodyPr/>
          <a:lstStyle/>
          <a:p>
            <a:r>
              <a:rPr lang="en-US" dirty="0" smtClean="0"/>
              <a:t>Adultery</a:t>
            </a:r>
            <a:endParaRPr lang="en-US" dirty="0"/>
          </a:p>
        </p:txBody>
      </p:sp>
      <p:sp>
        <p:nvSpPr>
          <p:cNvPr id="8" name="Content Placeholder 7"/>
          <p:cNvSpPr>
            <a:spLocks noGrp="1"/>
          </p:cNvSpPr>
          <p:nvPr>
            <p:ph sz="half" idx="2"/>
          </p:nvPr>
        </p:nvSpPr>
        <p:spPr/>
        <p:txBody>
          <a:bodyPr>
            <a:normAutofit lnSpcReduction="10000"/>
          </a:bodyPr>
          <a:lstStyle/>
          <a:p>
            <a:r>
              <a:rPr lang="en-US" dirty="0" smtClean="0"/>
              <a:t>Traditionalist perspective</a:t>
            </a:r>
          </a:p>
          <a:p>
            <a:r>
              <a:rPr lang="en-US" dirty="0" smtClean="0"/>
              <a:t>Man made law</a:t>
            </a:r>
          </a:p>
          <a:p>
            <a:r>
              <a:rPr lang="en-US" dirty="0" smtClean="0"/>
              <a:t>Sin of passion</a:t>
            </a:r>
          </a:p>
          <a:p>
            <a:r>
              <a:rPr lang="en-US" dirty="0" err="1" smtClean="0"/>
              <a:t>Forgiveable</a:t>
            </a:r>
            <a:endParaRPr lang="en-US" dirty="0" smtClean="0"/>
          </a:p>
          <a:p>
            <a:r>
              <a:rPr lang="en-US" dirty="0" smtClean="0"/>
              <a:t>Committed by Hester</a:t>
            </a:r>
          </a:p>
          <a:p>
            <a:r>
              <a:rPr lang="en-US" dirty="0" smtClean="0"/>
              <a:t>Committed by </a:t>
            </a:r>
            <a:r>
              <a:rPr lang="en-US" dirty="0" err="1" smtClean="0"/>
              <a:t>Dimmesdale</a:t>
            </a:r>
            <a:endParaRPr lang="en-US" dirty="0" smtClean="0"/>
          </a:p>
          <a:p>
            <a:r>
              <a:rPr lang="en-US" dirty="0" smtClean="0"/>
              <a:t>Judged by </a:t>
            </a:r>
            <a:r>
              <a:rPr lang="en-US" dirty="0" err="1" smtClean="0"/>
              <a:t>Dimmesdale</a:t>
            </a:r>
            <a:endParaRPr lang="en-US" dirty="0" smtClean="0"/>
          </a:p>
          <a:p>
            <a:r>
              <a:rPr lang="en-US" dirty="0" smtClean="0"/>
              <a:t>Judged by </a:t>
            </a:r>
            <a:r>
              <a:rPr lang="en-US" dirty="0" err="1" smtClean="0"/>
              <a:t>Chillingworth</a:t>
            </a:r>
            <a:endParaRPr lang="en-US" dirty="0" smtClean="0"/>
          </a:p>
          <a:p>
            <a:r>
              <a:rPr lang="en-US" dirty="0" smtClean="0"/>
              <a:t>Judged by the Puritans</a:t>
            </a:r>
          </a:p>
          <a:p>
            <a:pPr marL="0" indent="0">
              <a:buNone/>
            </a:pPr>
            <a:endParaRPr lang="en-US" dirty="0"/>
          </a:p>
        </p:txBody>
      </p:sp>
      <p:sp>
        <p:nvSpPr>
          <p:cNvPr id="9" name="Text Placeholder 8"/>
          <p:cNvSpPr>
            <a:spLocks noGrp="1"/>
          </p:cNvSpPr>
          <p:nvPr>
            <p:ph type="body" sz="quarter" idx="3"/>
          </p:nvPr>
        </p:nvSpPr>
        <p:spPr/>
        <p:txBody>
          <a:bodyPr/>
          <a:lstStyle/>
          <a:p>
            <a:r>
              <a:rPr lang="en-US" dirty="0" smtClean="0"/>
              <a:t>Honesty/Truth</a:t>
            </a:r>
            <a:endParaRPr lang="en-US" dirty="0"/>
          </a:p>
        </p:txBody>
      </p:sp>
      <p:sp>
        <p:nvSpPr>
          <p:cNvPr id="10" name="Content Placeholder 9"/>
          <p:cNvSpPr>
            <a:spLocks noGrp="1"/>
          </p:cNvSpPr>
          <p:nvPr>
            <p:ph sz="quarter" idx="4"/>
          </p:nvPr>
        </p:nvSpPr>
        <p:spPr>
          <a:xfrm>
            <a:off x="4645025" y="2174875"/>
            <a:ext cx="4270375" cy="3951288"/>
          </a:xfrm>
        </p:spPr>
        <p:txBody>
          <a:bodyPr>
            <a:normAutofit lnSpcReduction="10000"/>
          </a:bodyPr>
          <a:lstStyle/>
          <a:p>
            <a:r>
              <a:rPr lang="en-US" dirty="0" smtClean="0"/>
              <a:t>Transcendentalist perspective</a:t>
            </a:r>
          </a:p>
          <a:p>
            <a:r>
              <a:rPr lang="en-US" dirty="0" smtClean="0"/>
              <a:t>Natural law</a:t>
            </a:r>
          </a:p>
          <a:p>
            <a:r>
              <a:rPr lang="en-US" dirty="0" smtClean="0"/>
              <a:t>Sin of rationalism/intellect</a:t>
            </a:r>
          </a:p>
          <a:p>
            <a:r>
              <a:rPr lang="en-US" dirty="0" smtClean="0"/>
              <a:t>Not forgivable</a:t>
            </a:r>
          </a:p>
          <a:p>
            <a:r>
              <a:rPr lang="en-US" dirty="0" smtClean="0"/>
              <a:t>Provides salvation for Hester</a:t>
            </a:r>
          </a:p>
          <a:p>
            <a:r>
              <a:rPr lang="en-US" dirty="0" smtClean="0"/>
              <a:t>Committed by </a:t>
            </a:r>
            <a:r>
              <a:rPr lang="en-US" dirty="0" err="1" smtClean="0"/>
              <a:t>Dimmesdale</a:t>
            </a:r>
            <a:r>
              <a:rPr lang="en-US" dirty="0" smtClean="0"/>
              <a:t>, but redeemed in death</a:t>
            </a:r>
          </a:p>
          <a:p>
            <a:r>
              <a:rPr lang="en-US" dirty="0" smtClean="0"/>
              <a:t>Committed by </a:t>
            </a:r>
            <a:r>
              <a:rPr lang="en-US" dirty="0" err="1" smtClean="0"/>
              <a:t>Chillingworth</a:t>
            </a:r>
            <a:r>
              <a:rPr lang="en-US" dirty="0" smtClean="0"/>
              <a:t>, never redeemed</a:t>
            </a:r>
          </a:p>
          <a:p>
            <a:r>
              <a:rPr lang="en-US" dirty="0" smtClean="0"/>
              <a:t>Judged by Pearl</a:t>
            </a:r>
            <a:endParaRPr lang="en-US" dirty="0"/>
          </a:p>
        </p:txBody>
      </p:sp>
    </p:spTree>
    <p:extLst>
      <p:ext uri="{BB962C8B-B14F-4D97-AF65-F5344CB8AC3E}">
        <p14:creationId xmlns:p14="http://schemas.microsoft.com/office/powerpoint/2010/main" val="251067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Plot Structure</a:t>
            </a:r>
            <a:endParaRPr lang="en-US" dirty="0"/>
          </a:p>
        </p:txBody>
      </p:sp>
      <p:sp>
        <p:nvSpPr>
          <p:cNvPr id="5" name="Text Placeholder 4"/>
          <p:cNvSpPr>
            <a:spLocks noGrp="1"/>
          </p:cNvSpPr>
          <p:nvPr>
            <p:ph type="body" idx="1"/>
          </p:nvPr>
        </p:nvSpPr>
        <p:spPr>
          <a:xfrm>
            <a:off x="685800" y="2590800"/>
            <a:ext cx="7772400" cy="1500187"/>
          </a:xfrm>
        </p:spPr>
        <p:txBody>
          <a:bodyPr>
            <a:normAutofit/>
          </a:bodyPr>
          <a:lstStyle/>
          <a:p>
            <a:r>
              <a:rPr lang="en-US" sz="2800" dirty="0" smtClean="0">
                <a:solidFill>
                  <a:schemeClr val="tx1"/>
                </a:solidFill>
              </a:rPr>
              <a:t>3 </a:t>
            </a:r>
            <a:r>
              <a:rPr lang="en-US" sz="2800" dirty="0">
                <a:solidFill>
                  <a:schemeClr val="tx1"/>
                </a:solidFill>
              </a:rPr>
              <a:t>ways to discuss</a:t>
            </a:r>
          </a:p>
        </p:txBody>
      </p:sp>
    </p:spTree>
    <p:extLst>
      <p:ext uri="{BB962C8B-B14F-4D97-AF65-F5344CB8AC3E}">
        <p14:creationId xmlns:p14="http://schemas.microsoft.com/office/powerpoint/2010/main" val="4129511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1</a:t>
            </a:r>
            <a:r>
              <a:rPr lang="en-US" sz="2800" dirty="0" smtClean="0"/>
              <a:t>.  Use scaffolds as anchors</a:t>
            </a:r>
            <a:r>
              <a:rPr lang="en-US" sz="3200" dirty="0" smtClean="0"/>
              <a:t/>
            </a:r>
            <a:br>
              <a:rPr lang="en-US" sz="3200" dirty="0" smtClean="0"/>
            </a:br>
            <a:r>
              <a:rPr lang="en-US" sz="2000" dirty="0" err="1" smtClean="0"/>
              <a:t>Anchors</a:t>
            </a:r>
            <a:r>
              <a:rPr lang="en-US" sz="2000" dirty="0" smtClean="0"/>
              <a:t> are a literary device that creates unity and structure within the novel </a:t>
            </a:r>
            <a:endParaRPr lang="en-US" sz="2000" dirty="0"/>
          </a:p>
        </p:txBody>
      </p:sp>
      <p:sp>
        <p:nvSpPr>
          <p:cNvPr id="4" name="Isosceles Triangle 3"/>
          <p:cNvSpPr/>
          <p:nvPr/>
        </p:nvSpPr>
        <p:spPr>
          <a:xfrm>
            <a:off x="2057400" y="2699422"/>
            <a:ext cx="5029200" cy="38862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4631461"/>
            <a:ext cx="2514600" cy="923330"/>
          </a:xfrm>
          <a:prstGeom prst="rect">
            <a:avLst/>
          </a:prstGeom>
          <a:noFill/>
        </p:spPr>
        <p:txBody>
          <a:bodyPr wrap="square" rtlCol="0">
            <a:spAutoFit/>
          </a:bodyPr>
          <a:lstStyle/>
          <a:p>
            <a:r>
              <a:rPr lang="en-US" dirty="0" smtClean="0"/>
              <a:t>Scaffold 1</a:t>
            </a:r>
          </a:p>
          <a:p>
            <a:r>
              <a:rPr lang="en-US" dirty="0" smtClean="0"/>
              <a:t>Introduce/establish story</a:t>
            </a:r>
          </a:p>
          <a:p>
            <a:r>
              <a:rPr lang="en-US" dirty="0" smtClean="0"/>
              <a:t>12 noon</a:t>
            </a:r>
            <a:endParaRPr lang="en-US" dirty="0"/>
          </a:p>
        </p:txBody>
      </p:sp>
      <p:sp>
        <p:nvSpPr>
          <p:cNvPr id="6" name="TextBox 5"/>
          <p:cNvSpPr txBox="1"/>
          <p:nvPr/>
        </p:nvSpPr>
        <p:spPr>
          <a:xfrm>
            <a:off x="3467100" y="1776092"/>
            <a:ext cx="2209800" cy="923330"/>
          </a:xfrm>
          <a:prstGeom prst="rect">
            <a:avLst/>
          </a:prstGeom>
          <a:noFill/>
        </p:spPr>
        <p:txBody>
          <a:bodyPr wrap="square" rtlCol="0">
            <a:spAutoFit/>
          </a:bodyPr>
          <a:lstStyle/>
          <a:p>
            <a:pPr algn="ctr"/>
            <a:r>
              <a:rPr lang="en-US" dirty="0" smtClean="0"/>
              <a:t>Scaffold 2:  Turning point of the story</a:t>
            </a:r>
          </a:p>
          <a:p>
            <a:pPr algn="ctr"/>
            <a:r>
              <a:rPr lang="en-US" dirty="0" smtClean="0"/>
              <a:t>Midnight</a:t>
            </a:r>
            <a:endParaRPr lang="en-US" dirty="0"/>
          </a:p>
        </p:txBody>
      </p:sp>
      <p:sp>
        <p:nvSpPr>
          <p:cNvPr id="7" name="TextBox 6"/>
          <p:cNvSpPr txBox="1"/>
          <p:nvPr/>
        </p:nvSpPr>
        <p:spPr>
          <a:xfrm>
            <a:off x="6400800" y="4642522"/>
            <a:ext cx="2590799" cy="923330"/>
          </a:xfrm>
          <a:prstGeom prst="rect">
            <a:avLst/>
          </a:prstGeom>
          <a:noFill/>
        </p:spPr>
        <p:txBody>
          <a:bodyPr wrap="square" rtlCol="0">
            <a:spAutoFit/>
          </a:bodyPr>
          <a:lstStyle/>
          <a:p>
            <a:pPr algn="r"/>
            <a:r>
              <a:rPr lang="en-US" dirty="0" smtClean="0"/>
              <a:t>Scaffold 3</a:t>
            </a:r>
          </a:p>
          <a:p>
            <a:pPr algn="r"/>
            <a:r>
              <a:rPr lang="en-US" dirty="0" smtClean="0"/>
              <a:t>Resolution/consequences</a:t>
            </a:r>
          </a:p>
          <a:p>
            <a:pPr algn="r"/>
            <a:r>
              <a:rPr lang="en-US" dirty="0" smtClean="0"/>
              <a:t>12 noon</a:t>
            </a:r>
            <a:endParaRPr lang="en-US" dirty="0"/>
          </a:p>
        </p:txBody>
      </p:sp>
    </p:spTree>
    <p:extLst>
      <p:ext uri="{BB962C8B-B14F-4D97-AF65-F5344CB8AC3E}">
        <p14:creationId xmlns:p14="http://schemas.microsoft.com/office/powerpoint/2010/main" val="1983431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2.  Traditional Plot Structure</a:t>
            </a:r>
            <a:endParaRPr lang="en-US" sz="3200" dirty="0"/>
          </a:p>
        </p:txBody>
      </p:sp>
      <p:sp>
        <p:nvSpPr>
          <p:cNvPr id="4" name="Isosceles Triangle 3"/>
          <p:cNvSpPr/>
          <p:nvPr/>
        </p:nvSpPr>
        <p:spPr>
          <a:xfrm>
            <a:off x="2514600" y="2819400"/>
            <a:ext cx="3999271" cy="3657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5800" y="5361801"/>
            <a:ext cx="2057400" cy="923330"/>
          </a:xfrm>
          <a:prstGeom prst="rect">
            <a:avLst/>
          </a:prstGeom>
          <a:noFill/>
        </p:spPr>
        <p:txBody>
          <a:bodyPr wrap="square" rtlCol="0">
            <a:spAutoFit/>
          </a:bodyPr>
          <a:lstStyle/>
          <a:p>
            <a:r>
              <a:rPr lang="en-US" dirty="0" smtClean="0"/>
              <a:t>Exposition:  </a:t>
            </a:r>
          </a:p>
          <a:p>
            <a:r>
              <a:rPr lang="en-US" dirty="0" smtClean="0"/>
              <a:t>Chapter 1-4:  </a:t>
            </a:r>
          </a:p>
          <a:p>
            <a:r>
              <a:rPr lang="en-US" dirty="0" smtClean="0"/>
              <a:t>Hester in Disgrace</a:t>
            </a:r>
            <a:endParaRPr lang="en-US" dirty="0"/>
          </a:p>
        </p:txBody>
      </p:sp>
      <p:sp>
        <p:nvSpPr>
          <p:cNvPr id="6" name="TextBox 5"/>
          <p:cNvSpPr txBox="1"/>
          <p:nvPr/>
        </p:nvSpPr>
        <p:spPr>
          <a:xfrm>
            <a:off x="1524000" y="4161472"/>
            <a:ext cx="2260190" cy="923330"/>
          </a:xfrm>
          <a:prstGeom prst="rect">
            <a:avLst/>
          </a:prstGeom>
          <a:noFill/>
        </p:spPr>
        <p:txBody>
          <a:bodyPr wrap="square" rtlCol="0">
            <a:spAutoFit/>
          </a:bodyPr>
          <a:lstStyle/>
          <a:p>
            <a:r>
              <a:rPr lang="en-US" dirty="0" smtClean="0"/>
              <a:t>Chapters 5-8</a:t>
            </a:r>
          </a:p>
          <a:p>
            <a:r>
              <a:rPr lang="en-US" dirty="0" smtClean="0"/>
              <a:t>Hester in the Community</a:t>
            </a:r>
            <a:endParaRPr lang="en-US" dirty="0"/>
          </a:p>
        </p:txBody>
      </p:sp>
      <p:sp>
        <p:nvSpPr>
          <p:cNvPr id="7" name="TextBox 6"/>
          <p:cNvSpPr txBox="1"/>
          <p:nvPr/>
        </p:nvSpPr>
        <p:spPr>
          <a:xfrm>
            <a:off x="1714500" y="2628036"/>
            <a:ext cx="2336390" cy="1477328"/>
          </a:xfrm>
          <a:prstGeom prst="rect">
            <a:avLst/>
          </a:prstGeom>
          <a:noFill/>
        </p:spPr>
        <p:txBody>
          <a:bodyPr wrap="square" rtlCol="0">
            <a:spAutoFit/>
          </a:bodyPr>
          <a:lstStyle/>
          <a:p>
            <a:pPr algn="ctr"/>
            <a:r>
              <a:rPr lang="en-US" dirty="0" smtClean="0"/>
              <a:t>Rising action:  </a:t>
            </a:r>
          </a:p>
          <a:p>
            <a:pPr algn="ctr"/>
            <a:r>
              <a:rPr lang="en-US" dirty="0" smtClean="0"/>
              <a:t>Chapters:  9-12</a:t>
            </a:r>
          </a:p>
          <a:p>
            <a:pPr algn="ctr"/>
            <a:r>
              <a:rPr lang="en-US" dirty="0" err="1" smtClean="0"/>
              <a:t>Dimmesdale</a:t>
            </a:r>
            <a:r>
              <a:rPr lang="en-US" dirty="0" smtClean="0"/>
              <a:t> and </a:t>
            </a:r>
            <a:r>
              <a:rPr lang="en-US" dirty="0" err="1" smtClean="0"/>
              <a:t>Chillingworth</a:t>
            </a:r>
            <a:endParaRPr lang="en-US" dirty="0" smtClean="0"/>
          </a:p>
          <a:p>
            <a:pPr algn="ctr"/>
            <a:r>
              <a:rPr lang="en-US" dirty="0" smtClean="0"/>
              <a:t>deterioration</a:t>
            </a:r>
            <a:endParaRPr lang="en-US" dirty="0"/>
          </a:p>
        </p:txBody>
      </p:sp>
      <p:sp>
        <p:nvSpPr>
          <p:cNvPr id="8" name="TextBox 7"/>
          <p:cNvSpPr txBox="1"/>
          <p:nvPr/>
        </p:nvSpPr>
        <p:spPr>
          <a:xfrm>
            <a:off x="5526958" y="2865170"/>
            <a:ext cx="2057400" cy="923330"/>
          </a:xfrm>
          <a:prstGeom prst="rect">
            <a:avLst/>
          </a:prstGeom>
          <a:noFill/>
        </p:spPr>
        <p:txBody>
          <a:bodyPr wrap="square" rtlCol="0">
            <a:spAutoFit/>
          </a:bodyPr>
          <a:lstStyle/>
          <a:p>
            <a:r>
              <a:rPr lang="en-US" dirty="0" smtClean="0"/>
              <a:t>Falling Action</a:t>
            </a:r>
          </a:p>
          <a:p>
            <a:r>
              <a:rPr lang="en-US" dirty="0" smtClean="0"/>
              <a:t>Chapters 13-15</a:t>
            </a:r>
          </a:p>
          <a:p>
            <a:r>
              <a:rPr lang="en-US" dirty="0" smtClean="0"/>
              <a:t>Changes in Hester</a:t>
            </a:r>
          </a:p>
        </p:txBody>
      </p:sp>
      <p:sp>
        <p:nvSpPr>
          <p:cNvPr id="9" name="TextBox 8"/>
          <p:cNvSpPr txBox="1"/>
          <p:nvPr/>
        </p:nvSpPr>
        <p:spPr>
          <a:xfrm>
            <a:off x="6513871" y="5042222"/>
            <a:ext cx="2249129" cy="1477328"/>
          </a:xfrm>
          <a:prstGeom prst="rect">
            <a:avLst/>
          </a:prstGeom>
          <a:noFill/>
        </p:spPr>
        <p:txBody>
          <a:bodyPr wrap="square" rtlCol="0">
            <a:spAutoFit/>
          </a:bodyPr>
          <a:lstStyle/>
          <a:p>
            <a:r>
              <a:rPr lang="en-US" dirty="0" smtClean="0"/>
              <a:t>Resolution</a:t>
            </a:r>
          </a:p>
          <a:p>
            <a:r>
              <a:rPr lang="en-US" dirty="0" smtClean="0"/>
              <a:t>Chapters 20-22</a:t>
            </a:r>
          </a:p>
          <a:p>
            <a:r>
              <a:rPr lang="en-US" dirty="0" smtClean="0"/>
              <a:t>Denouement</a:t>
            </a:r>
          </a:p>
          <a:p>
            <a:r>
              <a:rPr lang="en-US" dirty="0" smtClean="0"/>
              <a:t>Consequences of Actions</a:t>
            </a:r>
            <a:endParaRPr lang="en-US" dirty="0"/>
          </a:p>
        </p:txBody>
      </p:sp>
      <p:sp>
        <p:nvSpPr>
          <p:cNvPr id="10" name="Rectangle 9"/>
          <p:cNvSpPr/>
          <p:nvPr/>
        </p:nvSpPr>
        <p:spPr>
          <a:xfrm>
            <a:off x="3677541" y="1603529"/>
            <a:ext cx="1849417" cy="1200329"/>
          </a:xfrm>
          <a:prstGeom prst="rect">
            <a:avLst/>
          </a:prstGeom>
        </p:spPr>
        <p:txBody>
          <a:bodyPr wrap="none">
            <a:spAutoFit/>
          </a:bodyPr>
          <a:lstStyle/>
          <a:p>
            <a:pPr algn="ctr"/>
            <a:r>
              <a:rPr lang="en-US" dirty="0" smtClean="0"/>
              <a:t>Climax:</a:t>
            </a:r>
          </a:p>
          <a:p>
            <a:pPr algn="ctr"/>
            <a:r>
              <a:rPr lang="en-US" dirty="0" smtClean="0"/>
              <a:t>Chapter 12</a:t>
            </a:r>
          </a:p>
          <a:p>
            <a:pPr algn="ctr"/>
            <a:r>
              <a:rPr lang="en-US" dirty="0" smtClean="0"/>
              <a:t>2</a:t>
            </a:r>
            <a:r>
              <a:rPr lang="en-US" baseline="30000" dirty="0" smtClean="0"/>
              <a:t>nd</a:t>
            </a:r>
            <a:r>
              <a:rPr lang="en-US" dirty="0" smtClean="0"/>
              <a:t> Scaffold scene</a:t>
            </a:r>
          </a:p>
          <a:p>
            <a:pPr algn="ctr"/>
            <a:r>
              <a:rPr lang="en-US" dirty="0" smtClean="0"/>
              <a:t>Point of no return</a:t>
            </a:r>
          </a:p>
        </p:txBody>
      </p:sp>
      <p:sp>
        <p:nvSpPr>
          <p:cNvPr id="11" name="Rectangle 10"/>
          <p:cNvSpPr/>
          <p:nvPr/>
        </p:nvSpPr>
        <p:spPr>
          <a:xfrm>
            <a:off x="5943600" y="3962400"/>
            <a:ext cx="2362200" cy="923330"/>
          </a:xfrm>
          <a:prstGeom prst="rect">
            <a:avLst/>
          </a:prstGeom>
        </p:spPr>
        <p:txBody>
          <a:bodyPr wrap="square">
            <a:spAutoFit/>
          </a:bodyPr>
          <a:lstStyle/>
          <a:p>
            <a:r>
              <a:rPr lang="en-US" dirty="0" smtClean="0"/>
              <a:t>Chapters 16-19</a:t>
            </a:r>
          </a:p>
          <a:p>
            <a:r>
              <a:rPr lang="en-US" dirty="0" smtClean="0"/>
              <a:t>Hester attempts to take charge</a:t>
            </a:r>
            <a:endParaRPr lang="en-US" dirty="0"/>
          </a:p>
        </p:txBody>
      </p:sp>
    </p:spTree>
    <p:extLst>
      <p:ext uri="{BB962C8B-B14F-4D97-AF65-F5344CB8AC3E}">
        <p14:creationId xmlns:p14="http://schemas.microsoft.com/office/powerpoint/2010/main" val="1215825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  Perspective; mirror of novel</a:t>
            </a:r>
            <a:endParaRPr lang="en-US" sz="3200" dirty="0"/>
          </a:p>
        </p:txBody>
      </p:sp>
      <p:sp>
        <p:nvSpPr>
          <p:cNvPr id="4" name="Isosceles Triangle 3"/>
          <p:cNvSpPr/>
          <p:nvPr/>
        </p:nvSpPr>
        <p:spPr>
          <a:xfrm>
            <a:off x="1600200" y="1447800"/>
            <a:ext cx="5562600" cy="472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0"/>
          </p:cNvCxnSpPr>
          <p:nvPr/>
        </p:nvCxnSpPr>
        <p:spPr>
          <a:xfrm>
            <a:off x="4381500" y="1447800"/>
            <a:ext cx="0" cy="47244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9600" y="1467465"/>
            <a:ext cx="2743200" cy="2031325"/>
          </a:xfrm>
          <a:prstGeom prst="rect">
            <a:avLst/>
          </a:prstGeom>
          <a:noFill/>
        </p:spPr>
        <p:txBody>
          <a:bodyPr wrap="square" rtlCol="0">
            <a:spAutoFit/>
          </a:bodyPr>
          <a:lstStyle/>
          <a:p>
            <a:r>
              <a:rPr lang="en-US" dirty="0" smtClean="0"/>
              <a:t>Traditionalist perspective</a:t>
            </a:r>
            <a:r>
              <a:rPr lang="en-US" dirty="0" smtClean="0"/>
              <a:t>:</a:t>
            </a:r>
          </a:p>
          <a:p>
            <a:r>
              <a:rPr lang="en-US" dirty="0" smtClean="0"/>
              <a:t>Setting:  in the village</a:t>
            </a:r>
            <a:endParaRPr lang="en-US" dirty="0" smtClean="0"/>
          </a:p>
          <a:p>
            <a:r>
              <a:rPr lang="en-US" dirty="0" smtClean="0"/>
              <a:t>Puritanism</a:t>
            </a:r>
          </a:p>
          <a:p>
            <a:r>
              <a:rPr lang="en-US" dirty="0" smtClean="0"/>
              <a:t>Civil Law</a:t>
            </a:r>
          </a:p>
          <a:p>
            <a:r>
              <a:rPr lang="en-US" dirty="0" smtClean="0"/>
              <a:t>Harsh Judgment</a:t>
            </a:r>
          </a:p>
          <a:p>
            <a:r>
              <a:rPr lang="en-US" dirty="0" smtClean="0"/>
              <a:t>Extreme zealotry</a:t>
            </a:r>
          </a:p>
          <a:p>
            <a:r>
              <a:rPr lang="en-US" dirty="0" smtClean="0"/>
              <a:t>Religious (theocratic) law</a:t>
            </a:r>
          </a:p>
        </p:txBody>
      </p:sp>
      <p:sp>
        <p:nvSpPr>
          <p:cNvPr id="3" name="TextBox 2"/>
          <p:cNvSpPr txBox="1"/>
          <p:nvPr/>
        </p:nvSpPr>
        <p:spPr>
          <a:xfrm>
            <a:off x="5410200" y="1426206"/>
            <a:ext cx="3200400" cy="2031325"/>
          </a:xfrm>
          <a:prstGeom prst="rect">
            <a:avLst/>
          </a:prstGeom>
          <a:noFill/>
        </p:spPr>
        <p:txBody>
          <a:bodyPr wrap="square" rtlCol="0">
            <a:spAutoFit/>
          </a:bodyPr>
          <a:lstStyle/>
          <a:p>
            <a:r>
              <a:rPr lang="en-US" dirty="0" smtClean="0"/>
              <a:t>Transcendentalist perspective</a:t>
            </a:r>
          </a:p>
          <a:p>
            <a:r>
              <a:rPr lang="en-US" dirty="0" smtClean="0"/>
              <a:t>Setting:  in the forest</a:t>
            </a:r>
          </a:p>
          <a:p>
            <a:r>
              <a:rPr lang="en-US" dirty="0" smtClean="0"/>
              <a:t>Passion, </a:t>
            </a:r>
            <a:endParaRPr lang="en-US" dirty="0"/>
          </a:p>
          <a:p>
            <a:r>
              <a:rPr lang="en-US" dirty="0" smtClean="0"/>
              <a:t>Natural Law</a:t>
            </a:r>
          </a:p>
          <a:p>
            <a:r>
              <a:rPr lang="en-US" dirty="0" smtClean="0"/>
              <a:t>Harsh judgment</a:t>
            </a:r>
          </a:p>
          <a:p>
            <a:r>
              <a:rPr lang="en-US" dirty="0" smtClean="0"/>
              <a:t>Extreme zealotry</a:t>
            </a:r>
          </a:p>
          <a:p>
            <a:r>
              <a:rPr lang="en-US" dirty="0" err="1" smtClean="0"/>
              <a:t>Areligious</a:t>
            </a:r>
            <a:r>
              <a:rPr lang="en-US" dirty="0" smtClean="0"/>
              <a:t> </a:t>
            </a:r>
            <a:endParaRPr lang="en-US" dirty="0"/>
          </a:p>
        </p:txBody>
      </p:sp>
      <p:sp>
        <p:nvSpPr>
          <p:cNvPr id="5" name="TextBox 4"/>
          <p:cNvSpPr txBox="1"/>
          <p:nvPr/>
        </p:nvSpPr>
        <p:spPr>
          <a:xfrm>
            <a:off x="616974" y="4343400"/>
            <a:ext cx="8001000" cy="1200329"/>
          </a:xfrm>
          <a:prstGeom prst="rect">
            <a:avLst/>
          </a:prstGeom>
          <a:solidFill>
            <a:schemeClr val="bg1">
              <a:lumMod val="65000"/>
            </a:schemeClr>
          </a:solidFill>
          <a:ln>
            <a:solidFill>
              <a:schemeClr val="tx1"/>
            </a:solidFill>
          </a:ln>
        </p:spPr>
        <p:txBody>
          <a:bodyPr wrap="square" rtlCol="0">
            <a:spAutoFit/>
          </a:bodyPr>
          <a:lstStyle/>
          <a:p>
            <a:pPr algn="ctr"/>
            <a:r>
              <a:rPr lang="en-US" dirty="0" smtClean="0"/>
              <a:t>The key to this perspective is understanding that both perspectives are extreme and judgmental.  The story is about the characters “staying on the moral path” and finding balance between the two perspectives.  However, Hawthorne is more sympathetic to the transcendentalist perspective over the traditionalist perspective.</a:t>
            </a:r>
            <a:endParaRPr lang="en-US" dirty="0"/>
          </a:p>
        </p:txBody>
      </p:sp>
    </p:spTree>
    <p:extLst>
      <p:ext uri="{BB962C8B-B14F-4D97-AF65-F5344CB8AC3E}">
        <p14:creationId xmlns:p14="http://schemas.microsoft.com/office/powerpoint/2010/main" val="418208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3.  Perspective; mirror of novel</a:t>
            </a:r>
            <a:endParaRPr lang="en-US" sz="3200" dirty="0"/>
          </a:p>
        </p:txBody>
      </p:sp>
      <p:sp>
        <p:nvSpPr>
          <p:cNvPr id="4" name="Isosceles Triangle 3"/>
          <p:cNvSpPr/>
          <p:nvPr/>
        </p:nvSpPr>
        <p:spPr>
          <a:xfrm>
            <a:off x="1600200" y="1447800"/>
            <a:ext cx="5562600" cy="472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0"/>
          </p:cNvCxnSpPr>
          <p:nvPr/>
        </p:nvCxnSpPr>
        <p:spPr>
          <a:xfrm>
            <a:off x="4381500" y="1447800"/>
            <a:ext cx="0" cy="47244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8600" y="1146305"/>
            <a:ext cx="4152900" cy="3970318"/>
          </a:xfrm>
          <a:prstGeom prst="rect">
            <a:avLst/>
          </a:prstGeom>
          <a:solidFill>
            <a:schemeClr val="bg1">
              <a:lumMod val="65000"/>
              <a:alpha val="44000"/>
            </a:schemeClr>
          </a:solidFill>
        </p:spPr>
        <p:txBody>
          <a:bodyPr wrap="square" rtlCol="0">
            <a:spAutoFit/>
          </a:bodyPr>
          <a:lstStyle/>
          <a:p>
            <a:r>
              <a:rPr lang="en-US" dirty="0" smtClean="0"/>
              <a:t>Traditionalist perspective</a:t>
            </a:r>
            <a:r>
              <a:rPr lang="en-US" dirty="0" smtClean="0"/>
              <a:t>:</a:t>
            </a:r>
          </a:p>
          <a:p>
            <a:r>
              <a:rPr lang="en-US" dirty="0" smtClean="0"/>
              <a:t>Setting:  in the village</a:t>
            </a:r>
            <a:endParaRPr lang="en-US" dirty="0" smtClean="0"/>
          </a:p>
          <a:p>
            <a:pPr marL="285750" lvl="1" indent="-285750">
              <a:buFont typeface="Arial" pitchFamily="34" charset="0"/>
              <a:buChar char="•"/>
            </a:pPr>
            <a:r>
              <a:rPr lang="en-US" dirty="0" smtClean="0"/>
              <a:t>Marketplace</a:t>
            </a:r>
          </a:p>
          <a:p>
            <a:pPr marL="285750" lvl="1" indent="-285750">
              <a:buFont typeface="Arial" pitchFamily="34" charset="0"/>
              <a:buChar char="•"/>
            </a:pPr>
            <a:r>
              <a:rPr lang="en-US" dirty="0" smtClean="0"/>
              <a:t>Civilization</a:t>
            </a:r>
          </a:p>
          <a:p>
            <a:pPr marL="285750" lvl="1" indent="-285750">
              <a:buFont typeface="Arial" pitchFamily="34" charset="0"/>
              <a:buChar char="•"/>
            </a:pPr>
            <a:r>
              <a:rPr lang="en-US" dirty="0" smtClean="0"/>
              <a:t>Colors:  brown, grey</a:t>
            </a:r>
          </a:p>
          <a:p>
            <a:pPr marL="285750" lvl="1" indent="-285750">
              <a:buFont typeface="Arial" pitchFamily="34" charset="0"/>
              <a:buChar char="•"/>
            </a:pPr>
            <a:r>
              <a:rPr lang="en-US" dirty="0" smtClean="0"/>
              <a:t>Weeds (dying vegetation)</a:t>
            </a:r>
          </a:p>
          <a:p>
            <a:pPr marL="285750" lvl="1" indent="-285750">
              <a:buFont typeface="Arial" pitchFamily="34" charset="0"/>
              <a:buChar char="•"/>
            </a:pPr>
            <a:r>
              <a:rPr lang="en-US" dirty="0" smtClean="0"/>
              <a:t>Overexposed to the sunlight</a:t>
            </a:r>
          </a:p>
          <a:p>
            <a:pPr marL="285750" lvl="1" indent="-285750">
              <a:buFont typeface="Arial" pitchFamily="34" charset="0"/>
              <a:buChar char="•"/>
            </a:pPr>
            <a:r>
              <a:rPr lang="en-US" dirty="0" smtClean="0"/>
              <a:t>Social norms/contract</a:t>
            </a:r>
          </a:p>
          <a:p>
            <a:pPr marL="285750" lvl="1" indent="-285750">
              <a:buFont typeface="Arial" pitchFamily="34" charset="0"/>
              <a:buChar char="•"/>
            </a:pPr>
            <a:r>
              <a:rPr lang="en-US" dirty="0" smtClean="0"/>
              <a:t>Man made laws</a:t>
            </a:r>
            <a:endParaRPr lang="en-US" dirty="0"/>
          </a:p>
          <a:p>
            <a:pPr marL="285750" lvl="1" indent="-285750">
              <a:buFont typeface="Arial" pitchFamily="34" charset="0"/>
              <a:buChar char="•"/>
            </a:pPr>
            <a:r>
              <a:rPr lang="en-US" dirty="0" smtClean="0"/>
              <a:t>Puritan Code</a:t>
            </a:r>
          </a:p>
          <a:p>
            <a:pPr marL="285750" lvl="1" indent="-285750">
              <a:buFont typeface="Arial" pitchFamily="34" charset="0"/>
              <a:buChar char="•"/>
            </a:pPr>
            <a:r>
              <a:rPr lang="en-US" dirty="0" smtClean="0"/>
              <a:t>Place of hypocrisy</a:t>
            </a:r>
          </a:p>
          <a:p>
            <a:pPr marL="285750" lvl="1" indent="-285750">
              <a:buFont typeface="Arial" pitchFamily="34" charset="0"/>
              <a:buChar char="•"/>
            </a:pPr>
            <a:r>
              <a:rPr lang="en-US" dirty="0" smtClean="0"/>
              <a:t>Strict judgment</a:t>
            </a:r>
          </a:p>
          <a:p>
            <a:pPr marL="285750" lvl="1" indent="-285750">
              <a:buFont typeface="Arial" pitchFamily="34" charset="0"/>
              <a:buChar char="•"/>
            </a:pPr>
            <a:r>
              <a:rPr lang="en-US" dirty="0" smtClean="0"/>
              <a:t>Structure</a:t>
            </a:r>
          </a:p>
          <a:p>
            <a:pPr marL="285750" lvl="1" indent="-285750">
              <a:buFont typeface="Arial" pitchFamily="34" charset="0"/>
              <a:buChar char="•"/>
            </a:pPr>
            <a:endParaRPr lang="en-US" dirty="0" smtClean="0"/>
          </a:p>
        </p:txBody>
      </p:sp>
      <p:sp>
        <p:nvSpPr>
          <p:cNvPr id="3" name="TextBox 2"/>
          <p:cNvSpPr txBox="1"/>
          <p:nvPr/>
        </p:nvSpPr>
        <p:spPr>
          <a:xfrm>
            <a:off x="4572000" y="1146305"/>
            <a:ext cx="4343400" cy="3970318"/>
          </a:xfrm>
          <a:prstGeom prst="rect">
            <a:avLst/>
          </a:prstGeom>
          <a:solidFill>
            <a:schemeClr val="bg1">
              <a:lumMod val="65000"/>
              <a:alpha val="45000"/>
            </a:schemeClr>
          </a:solidFill>
        </p:spPr>
        <p:txBody>
          <a:bodyPr wrap="square" rtlCol="0">
            <a:spAutoFit/>
          </a:bodyPr>
          <a:lstStyle/>
          <a:p>
            <a:r>
              <a:rPr lang="en-US" dirty="0" smtClean="0"/>
              <a:t>Transcendentalist perspective</a:t>
            </a:r>
          </a:p>
          <a:p>
            <a:r>
              <a:rPr lang="en-US" dirty="0" smtClean="0"/>
              <a:t>Setting:  in the forest</a:t>
            </a:r>
          </a:p>
          <a:p>
            <a:pPr marL="638175" indent="-285750">
              <a:buFont typeface="Arial" pitchFamily="34" charset="0"/>
              <a:buChar char="•"/>
            </a:pPr>
            <a:r>
              <a:rPr lang="en-US" dirty="0" smtClean="0"/>
              <a:t>Passion, </a:t>
            </a:r>
          </a:p>
          <a:p>
            <a:pPr marL="638175" indent="-285750">
              <a:buFont typeface="Arial" pitchFamily="34" charset="0"/>
              <a:buChar char="•"/>
            </a:pPr>
            <a:r>
              <a:rPr lang="en-US" dirty="0" smtClean="0"/>
              <a:t>Colors:  green, </a:t>
            </a:r>
            <a:r>
              <a:rPr lang="en-US" dirty="0" err="1" smtClean="0"/>
              <a:t>golds</a:t>
            </a:r>
            <a:r>
              <a:rPr lang="en-US" dirty="0" smtClean="0"/>
              <a:t>, blues</a:t>
            </a:r>
          </a:p>
          <a:p>
            <a:pPr marL="638175" indent="-285750">
              <a:buFont typeface="Arial" pitchFamily="34" charset="0"/>
              <a:buChar char="•"/>
            </a:pPr>
            <a:r>
              <a:rPr lang="en-US" dirty="0" smtClean="0"/>
              <a:t>Lush vegetation, excess</a:t>
            </a:r>
          </a:p>
          <a:p>
            <a:pPr marL="638175" indent="-285750">
              <a:buFont typeface="Arial" pitchFamily="34" charset="0"/>
              <a:buChar char="•"/>
            </a:pPr>
            <a:r>
              <a:rPr lang="en-US" dirty="0" smtClean="0"/>
              <a:t>Rivers and animals</a:t>
            </a:r>
          </a:p>
          <a:p>
            <a:pPr marL="638175" indent="-285750">
              <a:buFont typeface="Arial" pitchFamily="34" charset="0"/>
              <a:buChar char="•"/>
            </a:pPr>
            <a:r>
              <a:rPr lang="en-US" dirty="0" smtClean="0"/>
              <a:t>Filtered sunshine</a:t>
            </a:r>
            <a:endParaRPr lang="en-US" dirty="0"/>
          </a:p>
          <a:p>
            <a:pPr marL="638175" indent="-285750">
              <a:buFont typeface="Arial" pitchFamily="34" charset="0"/>
              <a:buChar char="•"/>
            </a:pPr>
            <a:r>
              <a:rPr lang="en-US" dirty="0" smtClean="0"/>
              <a:t>Natural Law</a:t>
            </a:r>
          </a:p>
          <a:p>
            <a:pPr marL="638175" indent="-285750">
              <a:buFont typeface="Arial" pitchFamily="34" charset="0"/>
              <a:buChar char="•"/>
            </a:pPr>
            <a:r>
              <a:rPr lang="en-US" dirty="0" smtClean="0"/>
              <a:t>Harsh judgment</a:t>
            </a:r>
          </a:p>
          <a:p>
            <a:pPr marL="638175" indent="-285750">
              <a:buFont typeface="Arial" pitchFamily="34" charset="0"/>
              <a:buChar char="•"/>
            </a:pPr>
            <a:r>
              <a:rPr lang="en-US" dirty="0" smtClean="0"/>
              <a:t>No forgiveness</a:t>
            </a:r>
          </a:p>
          <a:p>
            <a:pPr marL="638175" indent="-285750">
              <a:buFont typeface="Arial" pitchFamily="34" charset="0"/>
              <a:buChar char="•"/>
            </a:pPr>
            <a:r>
              <a:rPr lang="en-US" dirty="0" smtClean="0"/>
              <a:t>Extreme zealotry</a:t>
            </a:r>
          </a:p>
          <a:p>
            <a:pPr marL="638175" indent="-285750">
              <a:buFont typeface="Arial" pitchFamily="34" charset="0"/>
              <a:buChar char="•"/>
            </a:pPr>
            <a:r>
              <a:rPr lang="en-US" dirty="0" err="1" smtClean="0"/>
              <a:t>Areligious</a:t>
            </a:r>
            <a:r>
              <a:rPr lang="en-US" dirty="0" smtClean="0"/>
              <a:t> </a:t>
            </a:r>
          </a:p>
          <a:p>
            <a:pPr marL="638175" indent="-285750">
              <a:buFont typeface="Arial" pitchFamily="34" charset="0"/>
              <a:buChar char="•"/>
            </a:pPr>
            <a:r>
              <a:rPr lang="en-US" dirty="0" smtClean="0"/>
              <a:t>Freedom– no structure, no boundaries</a:t>
            </a:r>
            <a:endParaRPr lang="en-US" dirty="0"/>
          </a:p>
        </p:txBody>
      </p:sp>
      <p:sp>
        <p:nvSpPr>
          <p:cNvPr id="5" name="TextBox 4"/>
          <p:cNvSpPr txBox="1"/>
          <p:nvPr/>
        </p:nvSpPr>
        <p:spPr>
          <a:xfrm>
            <a:off x="304800" y="5515897"/>
            <a:ext cx="8534400" cy="369332"/>
          </a:xfrm>
          <a:prstGeom prst="rect">
            <a:avLst/>
          </a:prstGeom>
          <a:solidFill>
            <a:schemeClr val="bg1">
              <a:lumMod val="65000"/>
            </a:schemeClr>
          </a:solidFill>
          <a:ln>
            <a:solidFill>
              <a:schemeClr val="tx1"/>
            </a:solidFill>
          </a:ln>
        </p:spPr>
        <p:txBody>
          <a:bodyPr wrap="square" rtlCol="0">
            <a:spAutoFit/>
          </a:bodyPr>
          <a:lstStyle/>
          <a:p>
            <a:pPr algn="ctr"/>
            <a:r>
              <a:rPr lang="en-US" dirty="0" smtClean="0"/>
              <a:t>Remember, we see characters on “pathways” in both environments.  </a:t>
            </a:r>
            <a:endParaRPr lang="en-US" dirty="0"/>
          </a:p>
        </p:txBody>
      </p:sp>
    </p:spTree>
    <p:extLst>
      <p:ext uri="{BB962C8B-B14F-4D97-AF65-F5344CB8AC3E}">
        <p14:creationId xmlns:p14="http://schemas.microsoft.com/office/powerpoint/2010/main" val="3865584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Principle Characters</a:t>
            </a:r>
            <a:endParaRPr lang="en-US" dirty="0"/>
          </a:p>
        </p:txBody>
      </p:sp>
      <p:sp>
        <p:nvSpPr>
          <p:cNvPr id="5" name="Text Placeholder 4"/>
          <p:cNvSpPr>
            <a:spLocks noGrp="1"/>
          </p:cNvSpPr>
          <p:nvPr>
            <p:ph type="body" idx="1"/>
          </p:nvPr>
        </p:nvSpPr>
        <p:spPr/>
        <p:txBody>
          <a:bodyPr/>
          <a:lstStyle/>
          <a:p>
            <a:r>
              <a:rPr lang="en-US" dirty="0" smtClean="0">
                <a:solidFill>
                  <a:schemeClr val="tx1"/>
                </a:solidFill>
              </a:rPr>
              <a:t>Be able to discuss their development throughout the novel</a:t>
            </a:r>
            <a:endParaRPr lang="en-US" dirty="0">
              <a:solidFill>
                <a:schemeClr val="tx1"/>
              </a:solidFill>
            </a:endParaRPr>
          </a:p>
        </p:txBody>
      </p:sp>
    </p:spTree>
    <p:extLst>
      <p:ext uri="{BB962C8B-B14F-4D97-AF65-F5344CB8AC3E}">
        <p14:creationId xmlns:p14="http://schemas.microsoft.com/office/powerpoint/2010/main" val="3313363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1962</Words>
  <Application>Microsoft Office PowerPoint</Application>
  <PresentationFormat>On-screen Show (4:3)</PresentationFormat>
  <Paragraphs>260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Scarlet Letter</vt:lpstr>
      <vt:lpstr>Themes</vt:lpstr>
      <vt:lpstr>There are many subthemes within the novel; however, the most important theme is “Sin”</vt:lpstr>
      <vt:lpstr>Plot Structure</vt:lpstr>
      <vt:lpstr>1.  Use scaffolds as anchors Anchors are a literary device that creates unity and structure within the novel </vt:lpstr>
      <vt:lpstr>2.  Traditional Plot Structure</vt:lpstr>
      <vt:lpstr>3.  Perspective; mirror of novel</vt:lpstr>
      <vt:lpstr>3.  Perspective; mirror of novel</vt:lpstr>
      <vt:lpstr>Principle Characters</vt:lpstr>
      <vt:lpstr>Hester– not a Puritan, sent to new world and must learn new ways</vt:lpstr>
      <vt:lpstr>Dimmesdale  -- only Puritan principle character</vt:lpstr>
      <vt:lpstr>Chillingworth:  Not a Puritan:  anti-Puritan:  antagonist</vt:lpstr>
      <vt:lpstr>Pearl:  not a Puritan, the only transcendental character; symbolic character</vt:lpstr>
      <vt:lpstr>Role of Secondary Characters</vt:lpstr>
      <vt:lpstr>Symbols</vt:lpstr>
      <vt:lpstr>Colors first: then better understand the other symbols: According to the Universal Symbolism Dictionary from the University of Michigan:</vt:lpstr>
      <vt:lpstr>Primary symbol: The Scarlet Letter A: </vt:lpstr>
      <vt:lpstr>Green Letter A</vt:lpstr>
      <vt:lpstr>Rosebush/Weeds</vt:lpstr>
      <vt:lpstr>Within the forest:  River/puddle/water</vt:lpstr>
      <vt:lpstr>All symbols you should know</vt:lpstr>
    </vt:vector>
  </TitlesOfParts>
  <Company>Stockton Unified School Distrcit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Scarlet Letter</dc:title>
  <dc:creator>Kristina A. Schoch Giannosa</dc:creator>
  <cp:lastModifiedBy>Kristina A. Schoch Giannosa</cp:lastModifiedBy>
  <cp:revision>26</cp:revision>
  <dcterms:created xsi:type="dcterms:W3CDTF">2012-04-24T15:02:02Z</dcterms:created>
  <dcterms:modified xsi:type="dcterms:W3CDTF">2012-04-25T20:13:19Z</dcterms:modified>
</cp:coreProperties>
</file>